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8"/>
  </p:notesMasterIdLst>
  <p:handoutMasterIdLst>
    <p:handoutMasterId r:id="rId29"/>
  </p:handout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 id="270" r:id="rId15"/>
    <p:sldId id="271" r:id="rId16"/>
    <p:sldId id="272" r:id="rId17"/>
    <p:sldId id="274" r:id="rId18"/>
    <p:sldId id="275" r:id="rId19"/>
    <p:sldId id="283" r:id="rId20"/>
    <p:sldId id="284" r:id="rId21"/>
    <p:sldId id="285" r:id="rId22"/>
    <p:sldId id="279" r:id="rId23"/>
    <p:sldId id="280" r:id="rId24"/>
    <p:sldId id="286" r:id="rId25"/>
    <p:sldId id="287" r:id="rId26"/>
    <p:sldId id="282" r:id="rId27"/>
  </p:sldIdLst>
  <p:sldSz cx="9144000" cy="6858000" type="screen4x3"/>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86" y="-22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161389" cy="366390"/>
          </a:xfrm>
          <a:prstGeom prst="rect">
            <a:avLst/>
          </a:prstGeom>
        </p:spPr>
        <p:txBody>
          <a:bodyPr vert="horz" lIns="95280" tIns="47640" rIns="95280" bIns="47640" rtlCol="0"/>
          <a:lstStyle>
            <a:lvl1pPr algn="l">
              <a:defRPr sz="1300"/>
            </a:lvl1pPr>
          </a:lstStyle>
          <a:p>
            <a:endParaRPr lang="en-US"/>
          </a:p>
        </p:txBody>
      </p:sp>
      <p:sp>
        <p:nvSpPr>
          <p:cNvPr id="3" name="Date Placeholder 2"/>
          <p:cNvSpPr>
            <a:spLocks noGrp="1"/>
          </p:cNvSpPr>
          <p:nvPr>
            <p:ph type="dt" sz="quarter" idx="1"/>
          </p:nvPr>
        </p:nvSpPr>
        <p:spPr>
          <a:xfrm>
            <a:off x="5437639" y="0"/>
            <a:ext cx="4161389" cy="366390"/>
          </a:xfrm>
          <a:prstGeom prst="rect">
            <a:avLst/>
          </a:prstGeom>
        </p:spPr>
        <p:txBody>
          <a:bodyPr vert="horz" lIns="95280" tIns="47640" rIns="95280" bIns="47640" rtlCol="0"/>
          <a:lstStyle>
            <a:lvl1pPr algn="r">
              <a:defRPr sz="1300"/>
            </a:lvl1pPr>
          </a:lstStyle>
          <a:p>
            <a:fld id="{B8B26916-1CF9-4E7B-A517-38F870E6F200}" type="datetimeFigureOut">
              <a:rPr lang="en-US" smtClean="0"/>
              <a:t>9/24/2019</a:t>
            </a:fld>
            <a:endParaRPr lang="en-US"/>
          </a:p>
        </p:txBody>
      </p:sp>
      <p:sp>
        <p:nvSpPr>
          <p:cNvPr id="4" name="Footer Placeholder 3"/>
          <p:cNvSpPr>
            <a:spLocks noGrp="1"/>
          </p:cNvSpPr>
          <p:nvPr>
            <p:ph type="ftr" sz="quarter" idx="2"/>
          </p:nvPr>
        </p:nvSpPr>
        <p:spPr>
          <a:xfrm>
            <a:off x="2" y="6947551"/>
            <a:ext cx="4161389" cy="366390"/>
          </a:xfrm>
          <a:prstGeom prst="rect">
            <a:avLst/>
          </a:prstGeom>
        </p:spPr>
        <p:txBody>
          <a:bodyPr vert="horz" lIns="95280" tIns="47640" rIns="95280" bIns="47640" rtlCol="0" anchor="b"/>
          <a:lstStyle>
            <a:lvl1pPr algn="l">
              <a:defRPr sz="1300"/>
            </a:lvl1pPr>
          </a:lstStyle>
          <a:p>
            <a:endParaRPr lang="en-US"/>
          </a:p>
        </p:txBody>
      </p:sp>
      <p:sp>
        <p:nvSpPr>
          <p:cNvPr id="5" name="Slide Number Placeholder 4"/>
          <p:cNvSpPr>
            <a:spLocks noGrp="1"/>
          </p:cNvSpPr>
          <p:nvPr>
            <p:ph type="sldNum" sz="quarter" idx="3"/>
          </p:nvPr>
        </p:nvSpPr>
        <p:spPr>
          <a:xfrm>
            <a:off x="5437639" y="6947551"/>
            <a:ext cx="4161389" cy="366390"/>
          </a:xfrm>
          <a:prstGeom prst="rect">
            <a:avLst/>
          </a:prstGeom>
        </p:spPr>
        <p:txBody>
          <a:bodyPr vert="horz" lIns="95280" tIns="47640" rIns="95280" bIns="47640" rtlCol="0" anchor="b"/>
          <a:lstStyle>
            <a:lvl1pPr algn="r">
              <a:defRPr sz="1300"/>
            </a:lvl1pPr>
          </a:lstStyle>
          <a:p>
            <a:fld id="{E13315BB-83B3-439D-A2A8-0ED27E2E681F}" type="slidenum">
              <a:rPr lang="en-US" smtClean="0"/>
              <a:t>‹#›</a:t>
            </a:fld>
            <a:endParaRPr lang="en-US"/>
          </a:p>
        </p:txBody>
      </p:sp>
    </p:spTree>
    <p:extLst>
      <p:ext uri="{BB962C8B-B14F-4D97-AF65-F5344CB8AC3E}">
        <p14:creationId xmlns:p14="http://schemas.microsoft.com/office/powerpoint/2010/main" val="3855187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53" tIns="48326" rIns="96653" bIns="48326"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53" tIns="48326" rIns="96653" bIns="48326" rtlCol="0"/>
          <a:lstStyle>
            <a:lvl1pPr algn="r">
              <a:defRPr sz="1300"/>
            </a:lvl1pPr>
          </a:lstStyle>
          <a:p>
            <a:fld id="{9B895BF6-3D10-4716-AF23-CC4DA419D1A5}" type="datetimeFigureOut">
              <a:rPr lang="en-US" smtClean="0"/>
              <a:t>9/24/2019</a:t>
            </a:fld>
            <a:endParaRPr lang="en-US"/>
          </a:p>
        </p:txBody>
      </p:sp>
      <p:sp>
        <p:nvSpPr>
          <p:cNvPr id="4" name="Slide Image Placeholder 3"/>
          <p:cNvSpPr>
            <a:spLocks noGrp="1" noRot="1" noChangeAspect="1"/>
          </p:cNvSpPr>
          <p:nvPr>
            <p:ph type="sldImg" idx="2"/>
          </p:nvPr>
        </p:nvSpPr>
        <p:spPr>
          <a:xfrm>
            <a:off x="2971800" y="547688"/>
            <a:ext cx="3657600" cy="2744787"/>
          </a:xfrm>
          <a:prstGeom prst="rect">
            <a:avLst/>
          </a:prstGeom>
          <a:noFill/>
          <a:ln w="12700">
            <a:solidFill>
              <a:prstClr val="black"/>
            </a:solidFill>
          </a:ln>
        </p:spPr>
        <p:txBody>
          <a:bodyPr vert="horz" lIns="96653" tIns="48326" rIns="96653" bIns="48326" rtlCol="0" anchor="ctr"/>
          <a:lstStyle/>
          <a:p>
            <a:endParaRPr lang="en-US"/>
          </a:p>
        </p:txBody>
      </p:sp>
      <p:sp>
        <p:nvSpPr>
          <p:cNvPr id="5" name="Notes Placeholder 4"/>
          <p:cNvSpPr>
            <a:spLocks noGrp="1"/>
          </p:cNvSpPr>
          <p:nvPr>
            <p:ph type="body" sz="quarter" idx="3"/>
          </p:nvPr>
        </p:nvSpPr>
        <p:spPr>
          <a:xfrm>
            <a:off x="960121" y="3474720"/>
            <a:ext cx="7680960" cy="3291840"/>
          </a:xfrm>
          <a:prstGeom prst="rect">
            <a:avLst/>
          </a:prstGeom>
        </p:spPr>
        <p:txBody>
          <a:bodyPr vert="horz" lIns="96653" tIns="48326" rIns="96653"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0"/>
            <a:ext cx="4160520" cy="365760"/>
          </a:xfrm>
          <a:prstGeom prst="rect">
            <a:avLst/>
          </a:prstGeom>
        </p:spPr>
        <p:txBody>
          <a:bodyPr vert="horz" lIns="96653" tIns="48326" rIns="96653"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0"/>
            <a:ext cx="4160520" cy="365760"/>
          </a:xfrm>
          <a:prstGeom prst="rect">
            <a:avLst/>
          </a:prstGeom>
        </p:spPr>
        <p:txBody>
          <a:bodyPr vert="horz" lIns="96653" tIns="48326" rIns="96653" bIns="48326" rtlCol="0" anchor="b"/>
          <a:lstStyle>
            <a:lvl1pPr algn="r">
              <a:defRPr sz="1300"/>
            </a:lvl1pPr>
          </a:lstStyle>
          <a:p>
            <a:fld id="{58D24EF0-06D0-462A-8D7C-69FF9B18515C}" type="slidenum">
              <a:rPr lang="en-US" smtClean="0"/>
              <a:t>‹#›</a:t>
            </a:fld>
            <a:endParaRPr lang="en-US"/>
          </a:p>
        </p:txBody>
      </p:sp>
    </p:spTree>
    <p:extLst>
      <p:ext uri="{BB962C8B-B14F-4D97-AF65-F5344CB8AC3E}">
        <p14:creationId xmlns:p14="http://schemas.microsoft.com/office/powerpoint/2010/main" val="2886883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2</a:t>
            </a:fld>
            <a:endParaRPr lang="en-US"/>
          </a:p>
        </p:txBody>
      </p:sp>
    </p:spTree>
    <p:extLst>
      <p:ext uri="{BB962C8B-B14F-4D97-AF65-F5344CB8AC3E}">
        <p14:creationId xmlns:p14="http://schemas.microsoft.com/office/powerpoint/2010/main" val="4205260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11</a:t>
            </a:fld>
            <a:endParaRPr lang="en-US"/>
          </a:p>
        </p:txBody>
      </p:sp>
    </p:spTree>
    <p:extLst>
      <p:ext uri="{BB962C8B-B14F-4D97-AF65-F5344CB8AC3E}">
        <p14:creationId xmlns:p14="http://schemas.microsoft.com/office/powerpoint/2010/main" val="2079783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12</a:t>
            </a:fld>
            <a:endParaRPr lang="en-US"/>
          </a:p>
        </p:txBody>
      </p:sp>
    </p:spTree>
    <p:extLst>
      <p:ext uri="{BB962C8B-B14F-4D97-AF65-F5344CB8AC3E}">
        <p14:creationId xmlns:p14="http://schemas.microsoft.com/office/powerpoint/2010/main" val="495882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13</a:t>
            </a:fld>
            <a:endParaRPr lang="en-US"/>
          </a:p>
        </p:txBody>
      </p:sp>
    </p:spTree>
    <p:extLst>
      <p:ext uri="{BB962C8B-B14F-4D97-AF65-F5344CB8AC3E}">
        <p14:creationId xmlns:p14="http://schemas.microsoft.com/office/powerpoint/2010/main" val="3179349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14</a:t>
            </a:fld>
            <a:endParaRPr lang="en-US"/>
          </a:p>
        </p:txBody>
      </p:sp>
    </p:spTree>
    <p:extLst>
      <p:ext uri="{BB962C8B-B14F-4D97-AF65-F5344CB8AC3E}">
        <p14:creationId xmlns:p14="http://schemas.microsoft.com/office/powerpoint/2010/main" val="4059205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15</a:t>
            </a:fld>
            <a:endParaRPr lang="en-US"/>
          </a:p>
        </p:txBody>
      </p:sp>
    </p:spTree>
    <p:extLst>
      <p:ext uri="{BB962C8B-B14F-4D97-AF65-F5344CB8AC3E}">
        <p14:creationId xmlns:p14="http://schemas.microsoft.com/office/powerpoint/2010/main" val="3759377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16</a:t>
            </a:fld>
            <a:endParaRPr lang="en-US"/>
          </a:p>
        </p:txBody>
      </p:sp>
    </p:spTree>
    <p:extLst>
      <p:ext uri="{BB962C8B-B14F-4D97-AF65-F5344CB8AC3E}">
        <p14:creationId xmlns:p14="http://schemas.microsoft.com/office/powerpoint/2010/main" val="3806415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17</a:t>
            </a:fld>
            <a:endParaRPr lang="en-US"/>
          </a:p>
        </p:txBody>
      </p:sp>
    </p:spTree>
    <p:extLst>
      <p:ext uri="{BB962C8B-B14F-4D97-AF65-F5344CB8AC3E}">
        <p14:creationId xmlns:p14="http://schemas.microsoft.com/office/powerpoint/2010/main" val="3096509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18</a:t>
            </a:fld>
            <a:endParaRPr lang="en-US"/>
          </a:p>
        </p:txBody>
      </p:sp>
    </p:spTree>
    <p:extLst>
      <p:ext uri="{BB962C8B-B14F-4D97-AF65-F5344CB8AC3E}">
        <p14:creationId xmlns:p14="http://schemas.microsoft.com/office/powerpoint/2010/main" val="2207755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22</a:t>
            </a:fld>
            <a:endParaRPr lang="en-US"/>
          </a:p>
        </p:txBody>
      </p:sp>
    </p:spTree>
    <p:extLst>
      <p:ext uri="{BB962C8B-B14F-4D97-AF65-F5344CB8AC3E}">
        <p14:creationId xmlns:p14="http://schemas.microsoft.com/office/powerpoint/2010/main" val="3082995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24EF0-06D0-462A-8D7C-69FF9B18515C}" type="slidenum">
              <a:rPr lang="en-US" smtClean="0"/>
              <a:t>23</a:t>
            </a:fld>
            <a:endParaRPr lang="en-US"/>
          </a:p>
        </p:txBody>
      </p:sp>
    </p:spTree>
    <p:extLst>
      <p:ext uri="{BB962C8B-B14F-4D97-AF65-F5344CB8AC3E}">
        <p14:creationId xmlns:p14="http://schemas.microsoft.com/office/powerpoint/2010/main" val="2643946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3</a:t>
            </a:fld>
            <a:endParaRPr lang="en-US"/>
          </a:p>
        </p:txBody>
      </p:sp>
    </p:spTree>
    <p:extLst>
      <p:ext uri="{BB962C8B-B14F-4D97-AF65-F5344CB8AC3E}">
        <p14:creationId xmlns:p14="http://schemas.microsoft.com/office/powerpoint/2010/main" val="2453537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26</a:t>
            </a:fld>
            <a:endParaRPr lang="en-US"/>
          </a:p>
        </p:txBody>
      </p:sp>
    </p:spTree>
    <p:extLst>
      <p:ext uri="{BB962C8B-B14F-4D97-AF65-F5344CB8AC3E}">
        <p14:creationId xmlns:p14="http://schemas.microsoft.com/office/powerpoint/2010/main" val="3814547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4</a:t>
            </a:fld>
            <a:endParaRPr lang="en-US"/>
          </a:p>
        </p:txBody>
      </p:sp>
    </p:spTree>
    <p:extLst>
      <p:ext uri="{BB962C8B-B14F-4D97-AF65-F5344CB8AC3E}">
        <p14:creationId xmlns:p14="http://schemas.microsoft.com/office/powerpoint/2010/main" val="3125029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5</a:t>
            </a:fld>
            <a:endParaRPr lang="en-US"/>
          </a:p>
        </p:txBody>
      </p:sp>
    </p:spTree>
    <p:extLst>
      <p:ext uri="{BB962C8B-B14F-4D97-AF65-F5344CB8AC3E}">
        <p14:creationId xmlns:p14="http://schemas.microsoft.com/office/powerpoint/2010/main" val="2003503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6</a:t>
            </a:fld>
            <a:endParaRPr lang="en-US"/>
          </a:p>
        </p:txBody>
      </p:sp>
    </p:spTree>
    <p:extLst>
      <p:ext uri="{BB962C8B-B14F-4D97-AF65-F5344CB8AC3E}">
        <p14:creationId xmlns:p14="http://schemas.microsoft.com/office/powerpoint/2010/main" val="3093200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7</a:t>
            </a:fld>
            <a:endParaRPr lang="en-US"/>
          </a:p>
        </p:txBody>
      </p:sp>
    </p:spTree>
    <p:extLst>
      <p:ext uri="{BB962C8B-B14F-4D97-AF65-F5344CB8AC3E}">
        <p14:creationId xmlns:p14="http://schemas.microsoft.com/office/powerpoint/2010/main" val="1435345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8</a:t>
            </a:fld>
            <a:endParaRPr lang="en-US"/>
          </a:p>
        </p:txBody>
      </p:sp>
    </p:spTree>
    <p:extLst>
      <p:ext uri="{BB962C8B-B14F-4D97-AF65-F5344CB8AC3E}">
        <p14:creationId xmlns:p14="http://schemas.microsoft.com/office/powerpoint/2010/main" val="2329295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9</a:t>
            </a:fld>
            <a:endParaRPr lang="en-US"/>
          </a:p>
        </p:txBody>
      </p:sp>
    </p:spTree>
    <p:extLst>
      <p:ext uri="{BB962C8B-B14F-4D97-AF65-F5344CB8AC3E}">
        <p14:creationId xmlns:p14="http://schemas.microsoft.com/office/powerpoint/2010/main" val="3792889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24EF0-06D0-462A-8D7C-69FF9B18515C}" type="slidenum">
              <a:rPr lang="en-US" smtClean="0"/>
              <a:t>10</a:t>
            </a:fld>
            <a:endParaRPr lang="en-US"/>
          </a:p>
        </p:txBody>
      </p:sp>
    </p:spTree>
    <p:extLst>
      <p:ext uri="{BB962C8B-B14F-4D97-AF65-F5344CB8AC3E}">
        <p14:creationId xmlns:p14="http://schemas.microsoft.com/office/powerpoint/2010/main" val="3233330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18651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739869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21920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634351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7586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4252538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03305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91139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28023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5806E-102B-4378-82BC-E010579EA3CF}"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237316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55806E-102B-4378-82BC-E010579EA3CF}"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67339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55806E-102B-4378-82BC-E010579EA3CF}"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79614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55806E-102B-4378-82BC-E010579EA3CF}"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1179007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5806E-102B-4378-82BC-E010579EA3CF}"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714926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455806E-102B-4378-82BC-E010579EA3CF}"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934308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55806E-102B-4378-82BC-E010579EA3CF}"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59359-544A-4703-B9BB-5E69665E6D03}" type="slidenum">
              <a:rPr lang="en-US" smtClean="0"/>
              <a:t>‹#›</a:t>
            </a:fld>
            <a:endParaRPr lang="en-US"/>
          </a:p>
        </p:txBody>
      </p:sp>
    </p:spTree>
    <p:extLst>
      <p:ext uri="{BB962C8B-B14F-4D97-AF65-F5344CB8AC3E}">
        <p14:creationId xmlns:p14="http://schemas.microsoft.com/office/powerpoint/2010/main" val="3260394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55806E-102B-4378-82BC-E010579EA3CF}" type="datetimeFigureOut">
              <a:rPr lang="en-US" smtClean="0"/>
              <a:t>9/24/2019</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C959359-544A-4703-B9BB-5E69665E6D03}" type="slidenum">
              <a:rPr lang="en-US" smtClean="0"/>
              <a:t>‹#›</a:t>
            </a:fld>
            <a:endParaRPr lang="en-US"/>
          </a:p>
        </p:txBody>
      </p:sp>
    </p:spTree>
    <p:extLst>
      <p:ext uri="{BB962C8B-B14F-4D97-AF65-F5344CB8AC3E}">
        <p14:creationId xmlns:p14="http://schemas.microsoft.com/office/powerpoint/2010/main" val="17910121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2133600"/>
          </a:xfrm>
        </p:spPr>
        <p:txBody>
          <a:bodyPr>
            <a:noAutofit/>
          </a:bodyPr>
          <a:lstStyle/>
          <a:p>
            <a:r>
              <a:rPr lang="en-US" sz="4400" dirty="0"/>
              <a:t>When “Income” isn’t Income. Or is it?</a:t>
            </a:r>
          </a:p>
        </p:txBody>
      </p:sp>
      <p:sp>
        <p:nvSpPr>
          <p:cNvPr id="4" name="Content Placeholder 3"/>
          <p:cNvSpPr>
            <a:spLocks noGrp="1"/>
          </p:cNvSpPr>
          <p:nvPr>
            <p:ph idx="1"/>
          </p:nvPr>
        </p:nvSpPr>
        <p:spPr/>
        <p:txBody>
          <a:bodyPr>
            <a:normAutofit lnSpcReduction="10000"/>
          </a:bodyPr>
          <a:lstStyle/>
          <a:p>
            <a:pPr marL="114300" indent="0" algn="ctr">
              <a:buNone/>
            </a:pPr>
            <a:endParaRPr lang="en-US" dirty="0"/>
          </a:p>
          <a:p>
            <a:pPr marL="114300" indent="0" algn="ctr">
              <a:buNone/>
            </a:pPr>
            <a:endParaRPr lang="en-US" sz="2000" dirty="0"/>
          </a:p>
          <a:p>
            <a:pPr marL="114300" indent="0" algn="ctr">
              <a:buNone/>
            </a:pPr>
            <a:endParaRPr lang="en-US" sz="2000" dirty="0"/>
          </a:p>
          <a:p>
            <a:pPr marL="114300" indent="0" algn="ctr">
              <a:buNone/>
            </a:pPr>
            <a:endParaRPr lang="en-US" sz="2000" dirty="0"/>
          </a:p>
          <a:p>
            <a:pPr marL="114300" indent="0" algn="ctr">
              <a:buNone/>
            </a:pPr>
            <a:r>
              <a:rPr lang="en-US" sz="2000" dirty="0"/>
              <a:t>Northwest Washington Estate Planning Council</a:t>
            </a:r>
          </a:p>
          <a:p>
            <a:pPr marL="114300" indent="0" algn="ctr">
              <a:buNone/>
            </a:pPr>
            <a:r>
              <a:rPr lang="en-US" sz="1500" dirty="0"/>
              <a:t>November 20, 2019</a:t>
            </a:r>
          </a:p>
          <a:p>
            <a:pPr marL="114300" indent="0" algn="ctr">
              <a:buNone/>
            </a:pPr>
            <a:endParaRPr lang="en-US" dirty="0"/>
          </a:p>
          <a:p>
            <a:pPr marL="114300" indent="0" algn="ctr">
              <a:buNone/>
            </a:pPr>
            <a:r>
              <a:rPr lang="en-US" sz="1800" dirty="0"/>
              <a:t>David Green, CPA/PFS, AEP</a:t>
            </a:r>
            <a:r>
              <a:rPr lang="en-US" sz="1800" baseline="30000" dirty="0"/>
              <a:t>®</a:t>
            </a:r>
          </a:p>
          <a:p>
            <a:pPr marL="114300" indent="0" algn="ctr">
              <a:buNone/>
            </a:pPr>
            <a:r>
              <a:rPr lang="en-US" sz="1600" dirty="0"/>
              <a:t>509-850-3740</a:t>
            </a:r>
          </a:p>
          <a:p>
            <a:pPr marL="114300" indent="0" algn="ctr">
              <a:buNone/>
            </a:pPr>
            <a:r>
              <a:rPr lang="en-US" sz="1600" dirty="0"/>
              <a:t>david@davidgreencpa.com</a:t>
            </a:r>
          </a:p>
          <a:p>
            <a:pPr marL="114300" indent="0">
              <a:buNone/>
            </a:pPr>
            <a:endParaRPr lang="en-US" dirty="0"/>
          </a:p>
        </p:txBody>
      </p:sp>
    </p:spTree>
    <p:extLst>
      <p:ext uri="{BB962C8B-B14F-4D97-AF65-F5344CB8AC3E}">
        <p14:creationId xmlns:p14="http://schemas.microsoft.com/office/powerpoint/2010/main" val="3881035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normAutofit/>
          </a:bodyPr>
          <a:lstStyle/>
          <a:p>
            <a:r>
              <a:rPr lang="en-US" dirty="0"/>
              <a:t>Trustee sells $100,000 of stock and recognizes $20,000 in long-term capital gains in 2018.</a:t>
            </a:r>
          </a:p>
          <a:p>
            <a:r>
              <a:rPr lang="en-US" dirty="0"/>
              <a:t>What is the “income” for trust accounting purposes?</a:t>
            </a:r>
          </a:p>
          <a:p>
            <a:pPr lvl="1"/>
            <a:r>
              <a:rPr lang="en-US" dirty="0"/>
              <a:t>$20,000, allocated to principal.</a:t>
            </a:r>
          </a:p>
          <a:p>
            <a:pPr lvl="1"/>
            <a:endParaRPr lang="en-US" dirty="0"/>
          </a:p>
          <a:p>
            <a:r>
              <a:rPr lang="en-US" dirty="0"/>
              <a:t>If this is the only asset owned by the trust (and the trust has no expenses allocable to income,) how much in distributions from the trust should the beneficiary receive?</a:t>
            </a:r>
          </a:p>
          <a:p>
            <a:pPr lvl="1"/>
            <a:r>
              <a:rPr lang="en-US" dirty="0"/>
              <a:t>Nothing --- the $20,000 in capital gains is allocated to principal.  The beneficiary is only entitled to “income”.</a:t>
            </a:r>
          </a:p>
          <a:p>
            <a:endParaRPr lang="en-US" dirty="0"/>
          </a:p>
        </p:txBody>
      </p:sp>
    </p:spTree>
    <p:extLst>
      <p:ext uri="{BB962C8B-B14F-4D97-AF65-F5344CB8AC3E}">
        <p14:creationId xmlns:p14="http://schemas.microsoft.com/office/powerpoint/2010/main" val="241986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Expenses of a trust</a:t>
            </a:r>
          </a:p>
        </p:txBody>
      </p:sp>
      <p:sp>
        <p:nvSpPr>
          <p:cNvPr id="3" name="Content Placeholder 2"/>
          <p:cNvSpPr>
            <a:spLocks noGrp="1"/>
          </p:cNvSpPr>
          <p:nvPr>
            <p:ph idx="1"/>
          </p:nvPr>
        </p:nvSpPr>
        <p:spPr/>
        <p:txBody>
          <a:bodyPr>
            <a:normAutofit/>
          </a:bodyPr>
          <a:lstStyle/>
          <a:p>
            <a:r>
              <a:rPr lang="en-US" dirty="0"/>
              <a:t>Expenses of a trust have to be allocated between “income” and “principal,” similar to receipts.</a:t>
            </a:r>
          </a:p>
          <a:p>
            <a:endParaRPr lang="en-US" dirty="0"/>
          </a:p>
          <a:p>
            <a:r>
              <a:rPr lang="en-US" dirty="0"/>
              <a:t>Rules contained in RCW 11.104A.250:</a:t>
            </a:r>
          </a:p>
          <a:p>
            <a:pPr lvl="1"/>
            <a:r>
              <a:rPr lang="en-US" dirty="0"/>
              <a:t>Trustee fees: 50/50 allocation</a:t>
            </a:r>
          </a:p>
          <a:p>
            <a:pPr lvl="1"/>
            <a:r>
              <a:rPr lang="en-US" dirty="0"/>
              <a:t>Other expenses that involve both the income and remainder interests (tax return preparation fees, investment advisory fees, etc.): 50/50 allocation</a:t>
            </a:r>
          </a:p>
          <a:p>
            <a:pPr lvl="1"/>
            <a:r>
              <a:rPr lang="en-US" dirty="0"/>
              <a:t>Interest expense, ordinary repairs, real estate taxes, hazard insurance premiums, etc.: 100% to income</a:t>
            </a:r>
          </a:p>
          <a:p>
            <a:pPr lvl="1"/>
            <a:r>
              <a:rPr lang="en-US" dirty="0"/>
              <a:t>Income taxes on principal:  100% to principal</a:t>
            </a:r>
          </a:p>
          <a:p>
            <a:pPr marL="411480" lvl="1" indent="0">
              <a:buNone/>
            </a:pPr>
            <a:endParaRPr lang="en-US" dirty="0"/>
          </a:p>
          <a:p>
            <a:endParaRPr lang="en-US" dirty="0"/>
          </a:p>
        </p:txBody>
      </p:sp>
    </p:spTree>
    <p:extLst>
      <p:ext uri="{BB962C8B-B14F-4D97-AF65-F5344CB8AC3E}">
        <p14:creationId xmlns:p14="http://schemas.microsoft.com/office/powerpoint/2010/main" val="912853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Trust Accounting Income (TAI) Calculation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8296739"/>
              </p:ext>
            </p:extLst>
          </p:nvPr>
        </p:nvGraphicFramePr>
        <p:xfrm>
          <a:off x="609600" y="2160588"/>
          <a:ext cx="6348414" cy="3235960"/>
        </p:xfrm>
        <a:graphic>
          <a:graphicData uri="http://schemas.openxmlformats.org/drawingml/2006/table">
            <a:tbl>
              <a:tblPr firstRow="1" bandRow="1">
                <a:tableStyleId>{5C22544A-7EE6-4342-B048-85BDC9FD1C3A}</a:tableStyleId>
              </a:tblPr>
              <a:tblGrid>
                <a:gridCol w="2116138">
                  <a:extLst>
                    <a:ext uri="{9D8B030D-6E8A-4147-A177-3AD203B41FA5}">
                      <a16:colId xmlns:a16="http://schemas.microsoft.com/office/drawing/2014/main" xmlns="" val="20000"/>
                    </a:ext>
                  </a:extLst>
                </a:gridCol>
                <a:gridCol w="2116138">
                  <a:extLst>
                    <a:ext uri="{9D8B030D-6E8A-4147-A177-3AD203B41FA5}">
                      <a16:colId xmlns:a16="http://schemas.microsoft.com/office/drawing/2014/main" xmlns="" val="20001"/>
                    </a:ext>
                  </a:extLst>
                </a:gridCol>
                <a:gridCol w="2116138">
                  <a:extLst>
                    <a:ext uri="{9D8B030D-6E8A-4147-A177-3AD203B41FA5}">
                      <a16:colId xmlns:a16="http://schemas.microsoft.com/office/drawing/2014/main" xmlns="" val="20002"/>
                    </a:ext>
                  </a:extLst>
                </a:gridCol>
              </a:tblGrid>
              <a:tr h="370840">
                <a:tc>
                  <a:txBody>
                    <a:bodyPr/>
                    <a:lstStyle/>
                    <a:p>
                      <a:pPr algn="ctr"/>
                      <a:endParaRPr lang="en-US" dirty="0"/>
                    </a:p>
                  </a:txBody>
                  <a:tcPr marL="70538" marR="70538"/>
                </a:tc>
                <a:tc>
                  <a:txBody>
                    <a:bodyPr/>
                    <a:lstStyle/>
                    <a:p>
                      <a:pPr algn="ctr"/>
                      <a:r>
                        <a:rPr lang="en-US" dirty="0"/>
                        <a:t>Income</a:t>
                      </a:r>
                    </a:p>
                  </a:txBody>
                  <a:tcPr marL="70538" marR="70538"/>
                </a:tc>
                <a:tc>
                  <a:txBody>
                    <a:bodyPr/>
                    <a:lstStyle/>
                    <a:p>
                      <a:pPr algn="ctr"/>
                      <a:r>
                        <a:rPr lang="en-US" dirty="0"/>
                        <a:t>Principal</a:t>
                      </a:r>
                    </a:p>
                  </a:txBody>
                  <a:tcPr marL="70538" marR="70538"/>
                </a:tc>
                <a:extLst>
                  <a:ext uri="{0D108BD9-81ED-4DB2-BD59-A6C34878D82A}">
                    <a16:rowId xmlns:a16="http://schemas.microsoft.com/office/drawing/2014/main" xmlns="" val="10000"/>
                  </a:ext>
                </a:extLst>
              </a:tr>
              <a:tr h="370840">
                <a:tc>
                  <a:txBody>
                    <a:bodyPr/>
                    <a:lstStyle/>
                    <a:p>
                      <a:r>
                        <a:rPr lang="en-US" dirty="0"/>
                        <a:t>Interest Income</a:t>
                      </a:r>
                    </a:p>
                  </a:txBody>
                  <a:tcPr marL="70538" marR="70538"/>
                </a:tc>
                <a:tc>
                  <a:txBody>
                    <a:bodyPr/>
                    <a:lstStyle/>
                    <a:p>
                      <a:pPr algn="r"/>
                      <a:r>
                        <a:rPr lang="en-US" dirty="0"/>
                        <a:t>5,000</a:t>
                      </a:r>
                    </a:p>
                  </a:txBody>
                  <a:tcPr marL="70538" marR="70538"/>
                </a:tc>
                <a:tc>
                  <a:txBody>
                    <a:bodyPr/>
                    <a:lstStyle/>
                    <a:p>
                      <a:endParaRPr lang="en-US"/>
                    </a:p>
                  </a:txBody>
                  <a:tcPr marL="70538" marR="70538"/>
                </a:tc>
                <a:extLst>
                  <a:ext uri="{0D108BD9-81ED-4DB2-BD59-A6C34878D82A}">
                    <a16:rowId xmlns:a16="http://schemas.microsoft.com/office/drawing/2014/main" xmlns="" val="10001"/>
                  </a:ext>
                </a:extLst>
              </a:tr>
              <a:tr h="370840">
                <a:tc>
                  <a:txBody>
                    <a:bodyPr/>
                    <a:lstStyle/>
                    <a:p>
                      <a:r>
                        <a:rPr lang="en-US" dirty="0"/>
                        <a:t>Dividend</a:t>
                      </a:r>
                      <a:r>
                        <a:rPr lang="en-US" baseline="0" dirty="0"/>
                        <a:t> Income</a:t>
                      </a:r>
                      <a:endParaRPr lang="en-US" dirty="0"/>
                    </a:p>
                  </a:txBody>
                  <a:tcPr marL="70538" marR="70538"/>
                </a:tc>
                <a:tc>
                  <a:txBody>
                    <a:bodyPr/>
                    <a:lstStyle/>
                    <a:p>
                      <a:pPr algn="r"/>
                      <a:r>
                        <a:rPr lang="en-US" dirty="0"/>
                        <a:t>10,000</a:t>
                      </a:r>
                    </a:p>
                  </a:txBody>
                  <a:tcPr marL="70538" marR="70538"/>
                </a:tc>
                <a:tc>
                  <a:txBody>
                    <a:bodyPr/>
                    <a:lstStyle/>
                    <a:p>
                      <a:pPr algn="r"/>
                      <a:endParaRPr lang="en-US" dirty="0"/>
                    </a:p>
                  </a:txBody>
                  <a:tcPr marL="70538" marR="70538"/>
                </a:tc>
                <a:extLst>
                  <a:ext uri="{0D108BD9-81ED-4DB2-BD59-A6C34878D82A}">
                    <a16:rowId xmlns:a16="http://schemas.microsoft.com/office/drawing/2014/main" xmlns="" val="10002"/>
                  </a:ext>
                </a:extLst>
              </a:tr>
              <a:tr h="370840">
                <a:tc>
                  <a:txBody>
                    <a:bodyPr/>
                    <a:lstStyle/>
                    <a:p>
                      <a:r>
                        <a:rPr lang="en-US" dirty="0"/>
                        <a:t>Capital Gains</a:t>
                      </a:r>
                    </a:p>
                  </a:txBody>
                  <a:tcPr marL="70538" marR="70538"/>
                </a:tc>
                <a:tc>
                  <a:txBody>
                    <a:bodyPr/>
                    <a:lstStyle/>
                    <a:p>
                      <a:pPr algn="r"/>
                      <a:endParaRPr lang="en-US" dirty="0"/>
                    </a:p>
                  </a:txBody>
                  <a:tcPr marL="70538" marR="70538"/>
                </a:tc>
                <a:tc>
                  <a:txBody>
                    <a:bodyPr/>
                    <a:lstStyle/>
                    <a:p>
                      <a:pPr algn="r"/>
                      <a:r>
                        <a:rPr lang="en-US" dirty="0"/>
                        <a:t>25,000</a:t>
                      </a:r>
                    </a:p>
                  </a:txBody>
                  <a:tcPr marL="70538" marR="70538"/>
                </a:tc>
                <a:extLst>
                  <a:ext uri="{0D108BD9-81ED-4DB2-BD59-A6C34878D82A}">
                    <a16:rowId xmlns:a16="http://schemas.microsoft.com/office/drawing/2014/main" xmlns="" val="10003"/>
                  </a:ext>
                </a:extLst>
              </a:tr>
              <a:tr h="370840">
                <a:tc>
                  <a:txBody>
                    <a:bodyPr/>
                    <a:lstStyle/>
                    <a:p>
                      <a:r>
                        <a:rPr lang="en-US" dirty="0"/>
                        <a:t>Trustee</a:t>
                      </a:r>
                      <a:r>
                        <a:rPr lang="en-US" baseline="0" dirty="0"/>
                        <a:t> Fees</a:t>
                      </a:r>
                      <a:endParaRPr lang="en-US" dirty="0"/>
                    </a:p>
                  </a:txBody>
                  <a:tcPr marL="70538" marR="70538"/>
                </a:tc>
                <a:tc>
                  <a:txBody>
                    <a:bodyPr/>
                    <a:lstStyle/>
                    <a:p>
                      <a:pPr algn="r"/>
                      <a:r>
                        <a:rPr lang="en-US" dirty="0"/>
                        <a:t>-5,000</a:t>
                      </a:r>
                    </a:p>
                  </a:txBody>
                  <a:tcPr marL="70538" marR="70538"/>
                </a:tc>
                <a:tc>
                  <a:txBody>
                    <a:bodyPr/>
                    <a:lstStyle/>
                    <a:p>
                      <a:pPr algn="r"/>
                      <a:r>
                        <a:rPr lang="en-US" dirty="0"/>
                        <a:t>-5,000</a:t>
                      </a:r>
                    </a:p>
                  </a:txBody>
                  <a:tcPr marL="70538" marR="70538"/>
                </a:tc>
                <a:extLst>
                  <a:ext uri="{0D108BD9-81ED-4DB2-BD59-A6C34878D82A}">
                    <a16:rowId xmlns:a16="http://schemas.microsoft.com/office/drawing/2014/main" xmlns="" val="10004"/>
                  </a:ext>
                </a:extLst>
              </a:tr>
              <a:tr h="370840">
                <a:tc>
                  <a:txBody>
                    <a:bodyPr/>
                    <a:lstStyle/>
                    <a:p>
                      <a:r>
                        <a:rPr lang="en-US" dirty="0"/>
                        <a:t>Tax Return Preparation</a:t>
                      </a:r>
                    </a:p>
                  </a:txBody>
                  <a:tcPr marL="70538" marR="70538"/>
                </a:tc>
                <a:tc>
                  <a:txBody>
                    <a:bodyPr/>
                    <a:lstStyle/>
                    <a:p>
                      <a:pPr algn="r"/>
                      <a:r>
                        <a:rPr lang="en-US" u="none" dirty="0"/>
                        <a:t>-1,000</a:t>
                      </a:r>
                    </a:p>
                  </a:txBody>
                  <a:tcPr marL="70538" marR="70538"/>
                </a:tc>
                <a:tc>
                  <a:txBody>
                    <a:bodyPr/>
                    <a:lstStyle/>
                    <a:p>
                      <a:pPr algn="r"/>
                      <a:r>
                        <a:rPr lang="en-US" u="none" dirty="0"/>
                        <a:t>-1,000</a:t>
                      </a:r>
                    </a:p>
                  </a:txBody>
                  <a:tcPr marL="70538" marR="70538"/>
                </a:tc>
                <a:extLst>
                  <a:ext uri="{0D108BD9-81ED-4DB2-BD59-A6C34878D82A}">
                    <a16:rowId xmlns:a16="http://schemas.microsoft.com/office/drawing/2014/main" xmlns="" val="10005"/>
                  </a:ext>
                </a:extLst>
              </a:tr>
              <a:tr h="370840">
                <a:tc>
                  <a:txBody>
                    <a:bodyPr/>
                    <a:lstStyle/>
                    <a:p>
                      <a:endParaRPr lang="en-US" dirty="0"/>
                    </a:p>
                  </a:txBody>
                  <a:tcPr marL="70538" marR="70538"/>
                </a:tc>
                <a:tc>
                  <a:txBody>
                    <a:bodyPr/>
                    <a:lstStyle/>
                    <a:p>
                      <a:pPr algn="r"/>
                      <a:endParaRPr lang="en-US" dirty="0"/>
                    </a:p>
                  </a:txBody>
                  <a:tcPr marL="70538" marR="70538"/>
                </a:tc>
                <a:tc>
                  <a:txBody>
                    <a:bodyPr/>
                    <a:lstStyle/>
                    <a:p>
                      <a:pPr algn="r"/>
                      <a:endParaRPr lang="en-US" dirty="0"/>
                    </a:p>
                  </a:txBody>
                  <a:tcPr marL="70538" marR="70538"/>
                </a:tc>
                <a:extLst>
                  <a:ext uri="{0D108BD9-81ED-4DB2-BD59-A6C34878D82A}">
                    <a16:rowId xmlns:a16="http://schemas.microsoft.com/office/drawing/2014/main" xmlns="" val="10006"/>
                  </a:ext>
                </a:extLst>
              </a:tr>
              <a:tr h="370840">
                <a:tc>
                  <a:txBody>
                    <a:bodyPr/>
                    <a:lstStyle/>
                    <a:p>
                      <a:r>
                        <a:rPr lang="en-US" dirty="0"/>
                        <a:t>Net Amount</a:t>
                      </a:r>
                    </a:p>
                  </a:txBody>
                  <a:tcPr marL="70538" marR="70538"/>
                </a:tc>
                <a:tc>
                  <a:txBody>
                    <a:bodyPr/>
                    <a:lstStyle/>
                    <a:p>
                      <a:pPr algn="r"/>
                      <a:r>
                        <a:rPr lang="en-US" dirty="0"/>
                        <a:t>9,000</a:t>
                      </a:r>
                    </a:p>
                  </a:txBody>
                  <a:tcPr marL="70538" marR="70538"/>
                </a:tc>
                <a:tc>
                  <a:txBody>
                    <a:bodyPr/>
                    <a:lstStyle/>
                    <a:p>
                      <a:pPr algn="r"/>
                      <a:r>
                        <a:rPr lang="en-US" dirty="0"/>
                        <a:t>19,000</a:t>
                      </a:r>
                    </a:p>
                  </a:txBody>
                  <a:tcPr marL="70538" marR="70538"/>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13676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trusts</a:t>
            </a:r>
          </a:p>
        </p:txBody>
      </p:sp>
      <p:sp>
        <p:nvSpPr>
          <p:cNvPr id="3" name="Content Placeholder 2"/>
          <p:cNvSpPr>
            <a:spLocks noGrp="1"/>
          </p:cNvSpPr>
          <p:nvPr>
            <p:ph idx="1"/>
          </p:nvPr>
        </p:nvSpPr>
        <p:spPr/>
        <p:txBody>
          <a:bodyPr/>
          <a:lstStyle/>
          <a:p>
            <a:r>
              <a:rPr lang="en-US" dirty="0"/>
              <a:t>Simple Trust – All income is required to be distributed.</a:t>
            </a:r>
          </a:p>
          <a:p>
            <a:endParaRPr lang="en-US" dirty="0"/>
          </a:p>
          <a:p>
            <a:r>
              <a:rPr lang="en-US" dirty="0"/>
              <a:t>Complex Trust – Anything other than a simple trust.</a:t>
            </a:r>
          </a:p>
          <a:p>
            <a:endParaRPr lang="en-US" dirty="0"/>
          </a:p>
          <a:p>
            <a:r>
              <a:rPr lang="en-US" dirty="0"/>
              <a:t>Other Variations</a:t>
            </a:r>
          </a:p>
          <a:p>
            <a:pPr lvl="1"/>
            <a:r>
              <a:rPr lang="en-US" dirty="0"/>
              <a:t>Grantor Trust – The person who set up the trust is taxed on the activity of the trust (sometimes known as a “defective trust.”)</a:t>
            </a:r>
          </a:p>
          <a:p>
            <a:pPr lvl="1"/>
            <a:r>
              <a:rPr lang="en-US" dirty="0"/>
              <a:t>Life Insurance Trust - If trust income may be applied to pay premiums on the grantor’s life, grantor trust rules will apply. </a:t>
            </a:r>
          </a:p>
        </p:txBody>
      </p:sp>
    </p:spTree>
    <p:extLst>
      <p:ext uri="{BB962C8B-B14F-4D97-AF65-F5344CB8AC3E}">
        <p14:creationId xmlns:p14="http://schemas.microsoft.com/office/powerpoint/2010/main" val="3844032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Taxation of trusts</a:t>
            </a:r>
          </a:p>
        </p:txBody>
      </p:sp>
      <p:sp>
        <p:nvSpPr>
          <p:cNvPr id="3" name="Content Placeholder 2"/>
          <p:cNvSpPr>
            <a:spLocks noGrp="1"/>
          </p:cNvSpPr>
          <p:nvPr>
            <p:ph idx="1"/>
          </p:nvPr>
        </p:nvSpPr>
        <p:spPr/>
        <p:txBody>
          <a:bodyPr>
            <a:normAutofit fontScale="92500"/>
          </a:bodyPr>
          <a:lstStyle/>
          <a:p>
            <a:r>
              <a:rPr lang="en-US" dirty="0"/>
              <a:t>Form 1041 is used to report the income and deductions of trusts.</a:t>
            </a:r>
          </a:p>
          <a:p>
            <a:r>
              <a:rPr lang="en-US" dirty="0"/>
              <a:t>It also serves as a mechanism for determining who pays the tax on income in the trust --- the trust or the beneficiaries?</a:t>
            </a:r>
          </a:p>
          <a:p>
            <a:r>
              <a:rPr lang="en-US" dirty="0"/>
              <a:t>DNI – “Distributable Net Income.”</a:t>
            </a:r>
          </a:p>
          <a:p>
            <a:pPr lvl="1"/>
            <a:r>
              <a:rPr lang="en-US" dirty="0"/>
              <a:t>A calculation for tax return reporting purposes (page 2, Form 1041, Schedule B) that determines how much the beneficiary will be taxed on the beneficiary’s share of the trust’s income.</a:t>
            </a:r>
          </a:p>
          <a:p>
            <a:pPr lvl="1"/>
            <a:r>
              <a:rPr lang="en-US" dirty="0"/>
              <a:t>A corresponding deduction will be available to the trust for the share of the income that the beneficiary receives.</a:t>
            </a:r>
          </a:p>
          <a:p>
            <a:pPr lvl="1"/>
            <a:r>
              <a:rPr lang="en-US" dirty="0"/>
              <a:t>2017 tax legislation may cause TAI to be less than DNI (back door tax increase on simple trusts.)</a:t>
            </a:r>
          </a:p>
        </p:txBody>
      </p:sp>
    </p:spTree>
    <p:extLst>
      <p:ext uri="{BB962C8B-B14F-4D97-AF65-F5344CB8AC3E}">
        <p14:creationId xmlns:p14="http://schemas.microsoft.com/office/powerpoint/2010/main" val="4276681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trust</a:t>
            </a:r>
          </a:p>
        </p:txBody>
      </p:sp>
      <p:sp>
        <p:nvSpPr>
          <p:cNvPr id="3" name="Content Placeholder 2"/>
          <p:cNvSpPr>
            <a:spLocks noGrp="1"/>
          </p:cNvSpPr>
          <p:nvPr>
            <p:ph idx="1"/>
          </p:nvPr>
        </p:nvSpPr>
        <p:spPr/>
        <p:txBody>
          <a:bodyPr/>
          <a:lstStyle/>
          <a:p>
            <a:r>
              <a:rPr lang="en-US" dirty="0"/>
              <a:t>A simple trust is one in which “all income is required to be distributed.”</a:t>
            </a:r>
          </a:p>
          <a:p>
            <a:endParaRPr lang="en-US" dirty="0"/>
          </a:p>
          <a:p>
            <a:r>
              <a:rPr lang="en-US" dirty="0"/>
              <a:t>Beneficiary pays tax on “income.”</a:t>
            </a:r>
          </a:p>
          <a:p>
            <a:pPr lvl="1"/>
            <a:r>
              <a:rPr lang="en-US" dirty="0"/>
              <a:t>Doesn’t matter whether the income is actually distributed to the beneficiary by the trustee.</a:t>
            </a:r>
          </a:p>
          <a:p>
            <a:r>
              <a:rPr lang="en-US" dirty="0"/>
              <a:t>Trust pays tax on “principal.”</a:t>
            </a:r>
          </a:p>
          <a:p>
            <a:endParaRPr lang="en-US" dirty="0"/>
          </a:p>
          <a:p>
            <a:pPr marL="114300" indent="0">
              <a:buNone/>
            </a:pPr>
            <a:endParaRPr lang="en-US" dirty="0"/>
          </a:p>
        </p:txBody>
      </p:sp>
    </p:spTree>
    <p:extLst>
      <p:ext uri="{BB962C8B-B14F-4D97-AF65-F5344CB8AC3E}">
        <p14:creationId xmlns:p14="http://schemas.microsoft.com/office/powerpoint/2010/main" val="732820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trust example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0239181"/>
              </p:ext>
            </p:extLst>
          </p:nvPr>
        </p:nvGraphicFramePr>
        <p:xfrm>
          <a:off x="609600" y="2160588"/>
          <a:ext cx="6348414" cy="3235960"/>
        </p:xfrm>
        <a:graphic>
          <a:graphicData uri="http://schemas.openxmlformats.org/drawingml/2006/table">
            <a:tbl>
              <a:tblPr firstRow="1" bandRow="1">
                <a:tableStyleId>{5C22544A-7EE6-4342-B048-85BDC9FD1C3A}</a:tableStyleId>
              </a:tblPr>
              <a:tblGrid>
                <a:gridCol w="2116138">
                  <a:extLst>
                    <a:ext uri="{9D8B030D-6E8A-4147-A177-3AD203B41FA5}">
                      <a16:colId xmlns:a16="http://schemas.microsoft.com/office/drawing/2014/main" xmlns="" val="20000"/>
                    </a:ext>
                  </a:extLst>
                </a:gridCol>
                <a:gridCol w="2116138">
                  <a:extLst>
                    <a:ext uri="{9D8B030D-6E8A-4147-A177-3AD203B41FA5}">
                      <a16:colId xmlns:a16="http://schemas.microsoft.com/office/drawing/2014/main" xmlns="" val="20001"/>
                    </a:ext>
                  </a:extLst>
                </a:gridCol>
                <a:gridCol w="2116138">
                  <a:extLst>
                    <a:ext uri="{9D8B030D-6E8A-4147-A177-3AD203B41FA5}">
                      <a16:colId xmlns:a16="http://schemas.microsoft.com/office/drawing/2014/main" xmlns="" val="20002"/>
                    </a:ext>
                  </a:extLst>
                </a:gridCol>
              </a:tblGrid>
              <a:tr h="370840">
                <a:tc>
                  <a:txBody>
                    <a:bodyPr/>
                    <a:lstStyle/>
                    <a:p>
                      <a:pPr algn="ctr"/>
                      <a:endParaRPr lang="en-US" dirty="0"/>
                    </a:p>
                  </a:txBody>
                  <a:tcPr marL="70538" marR="70538"/>
                </a:tc>
                <a:tc>
                  <a:txBody>
                    <a:bodyPr/>
                    <a:lstStyle/>
                    <a:p>
                      <a:pPr algn="ctr"/>
                      <a:r>
                        <a:rPr lang="en-US" dirty="0"/>
                        <a:t>Income</a:t>
                      </a:r>
                    </a:p>
                  </a:txBody>
                  <a:tcPr marL="70538" marR="70538"/>
                </a:tc>
                <a:tc>
                  <a:txBody>
                    <a:bodyPr/>
                    <a:lstStyle/>
                    <a:p>
                      <a:pPr algn="ctr"/>
                      <a:r>
                        <a:rPr lang="en-US" dirty="0"/>
                        <a:t>Principal</a:t>
                      </a:r>
                    </a:p>
                  </a:txBody>
                  <a:tcPr marL="70538" marR="70538"/>
                </a:tc>
                <a:extLst>
                  <a:ext uri="{0D108BD9-81ED-4DB2-BD59-A6C34878D82A}">
                    <a16:rowId xmlns:a16="http://schemas.microsoft.com/office/drawing/2014/main" xmlns="" val="10000"/>
                  </a:ext>
                </a:extLst>
              </a:tr>
              <a:tr h="370840">
                <a:tc>
                  <a:txBody>
                    <a:bodyPr/>
                    <a:lstStyle/>
                    <a:p>
                      <a:r>
                        <a:rPr lang="en-US" dirty="0"/>
                        <a:t>Interest Income</a:t>
                      </a:r>
                    </a:p>
                  </a:txBody>
                  <a:tcPr marL="70538" marR="70538"/>
                </a:tc>
                <a:tc>
                  <a:txBody>
                    <a:bodyPr/>
                    <a:lstStyle/>
                    <a:p>
                      <a:pPr algn="r"/>
                      <a:r>
                        <a:rPr lang="en-US" dirty="0"/>
                        <a:t>5,000</a:t>
                      </a:r>
                    </a:p>
                  </a:txBody>
                  <a:tcPr marL="70538" marR="70538"/>
                </a:tc>
                <a:tc>
                  <a:txBody>
                    <a:bodyPr/>
                    <a:lstStyle/>
                    <a:p>
                      <a:endParaRPr lang="en-US"/>
                    </a:p>
                  </a:txBody>
                  <a:tcPr marL="70538" marR="70538"/>
                </a:tc>
                <a:extLst>
                  <a:ext uri="{0D108BD9-81ED-4DB2-BD59-A6C34878D82A}">
                    <a16:rowId xmlns:a16="http://schemas.microsoft.com/office/drawing/2014/main" xmlns="" val="10001"/>
                  </a:ext>
                </a:extLst>
              </a:tr>
              <a:tr h="370840">
                <a:tc>
                  <a:txBody>
                    <a:bodyPr/>
                    <a:lstStyle/>
                    <a:p>
                      <a:r>
                        <a:rPr lang="en-US" dirty="0"/>
                        <a:t>Dividend</a:t>
                      </a:r>
                      <a:r>
                        <a:rPr lang="en-US" baseline="0" dirty="0"/>
                        <a:t> Income</a:t>
                      </a:r>
                      <a:endParaRPr lang="en-US" dirty="0"/>
                    </a:p>
                  </a:txBody>
                  <a:tcPr marL="70538" marR="70538"/>
                </a:tc>
                <a:tc>
                  <a:txBody>
                    <a:bodyPr/>
                    <a:lstStyle/>
                    <a:p>
                      <a:pPr algn="r"/>
                      <a:r>
                        <a:rPr lang="en-US" dirty="0"/>
                        <a:t>10,000</a:t>
                      </a:r>
                    </a:p>
                  </a:txBody>
                  <a:tcPr marL="70538" marR="70538"/>
                </a:tc>
                <a:tc>
                  <a:txBody>
                    <a:bodyPr/>
                    <a:lstStyle/>
                    <a:p>
                      <a:pPr algn="r"/>
                      <a:endParaRPr lang="en-US" dirty="0"/>
                    </a:p>
                  </a:txBody>
                  <a:tcPr marL="70538" marR="70538"/>
                </a:tc>
                <a:extLst>
                  <a:ext uri="{0D108BD9-81ED-4DB2-BD59-A6C34878D82A}">
                    <a16:rowId xmlns:a16="http://schemas.microsoft.com/office/drawing/2014/main" xmlns="" val="10002"/>
                  </a:ext>
                </a:extLst>
              </a:tr>
              <a:tr h="370840">
                <a:tc>
                  <a:txBody>
                    <a:bodyPr/>
                    <a:lstStyle/>
                    <a:p>
                      <a:r>
                        <a:rPr lang="en-US" dirty="0"/>
                        <a:t>Capital Gains</a:t>
                      </a:r>
                    </a:p>
                  </a:txBody>
                  <a:tcPr marL="70538" marR="70538"/>
                </a:tc>
                <a:tc>
                  <a:txBody>
                    <a:bodyPr/>
                    <a:lstStyle/>
                    <a:p>
                      <a:pPr algn="r"/>
                      <a:endParaRPr lang="en-US" dirty="0"/>
                    </a:p>
                  </a:txBody>
                  <a:tcPr marL="70538" marR="70538"/>
                </a:tc>
                <a:tc>
                  <a:txBody>
                    <a:bodyPr/>
                    <a:lstStyle/>
                    <a:p>
                      <a:pPr algn="r"/>
                      <a:r>
                        <a:rPr lang="en-US" dirty="0"/>
                        <a:t>25,000</a:t>
                      </a:r>
                    </a:p>
                  </a:txBody>
                  <a:tcPr marL="70538" marR="70538"/>
                </a:tc>
                <a:extLst>
                  <a:ext uri="{0D108BD9-81ED-4DB2-BD59-A6C34878D82A}">
                    <a16:rowId xmlns:a16="http://schemas.microsoft.com/office/drawing/2014/main" xmlns="" val="10003"/>
                  </a:ext>
                </a:extLst>
              </a:tr>
              <a:tr h="370840">
                <a:tc>
                  <a:txBody>
                    <a:bodyPr/>
                    <a:lstStyle/>
                    <a:p>
                      <a:r>
                        <a:rPr lang="en-US" dirty="0"/>
                        <a:t>Trustee</a:t>
                      </a:r>
                      <a:r>
                        <a:rPr lang="en-US" baseline="0" dirty="0"/>
                        <a:t> Fees</a:t>
                      </a:r>
                      <a:endParaRPr lang="en-US" dirty="0"/>
                    </a:p>
                  </a:txBody>
                  <a:tcPr marL="70538" marR="70538"/>
                </a:tc>
                <a:tc>
                  <a:txBody>
                    <a:bodyPr/>
                    <a:lstStyle/>
                    <a:p>
                      <a:pPr algn="r"/>
                      <a:r>
                        <a:rPr lang="en-US" dirty="0"/>
                        <a:t>-5,000</a:t>
                      </a:r>
                    </a:p>
                  </a:txBody>
                  <a:tcPr marL="70538" marR="70538"/>
                </a:tc>
                <a:tc>
                  <a:txBody>
                    <a:bodyPr/>
                    <a:lstStyle/>
                    <a:p>
                      <a:pPr algn="r"/>
                      <a:r>
                        <a:rPr lang="en-US" dirty="0"/>
                        <a:t>-5,000</a:t>
                      </a:r>
                    </a:p>
                  </a:txBody>
                  <a:tcPr marL="70538" marR="70538"/>
                </a:tc>
                <a:extLst>
                  <a:ext uri="{0D108BD9-81ED-4DB2-BD59-A6C34878D82A}">
                    <a16:rowId xmlns:a16="http://schemas.microsoft.com/office/drawing/2014/main" xmlns="" val="10004"/>
                  </a:ext>
                </a:extLst>
              </a:tr>
              <a:tr h="370840">
                <a:tc>
                  <a:txBody>
                    <a:bodyPr/>
                    <a:lstStyle/>
                    <a:p>
                      <a:r>
                        <a:rPr lang="en-US" dirty="0"/>
                        <a:t>Tax Return Preparation</a:t>
                      </a:r>
                    </a:p>
                  </a:txBody>
                  <a:tcPr marL="70538" marR="70538"/>
                </a:tc>
                <a:tc>
                  <a:txBody>
                    <a:bodyPr/>
                    <a:lstStyle/>
                    <a:p>
                      <a:pPr algn="r"/>
                      <a:r>
                        <a:rPr lang="en-US" u="none" dirty="0"/>
                        <a:t>-1,000</a:t>
                      </a:r>
                    </a:p>
                  </a:txBody>
                  <a:tcPr marL="70538" marR="70538"/>
                </a:tc>
                <a:tc>
                  <a:txBody>
                    <a:bodyPr/>
                    <a:lstStyle/>
                    <a:p>
                      <a:pPr algn="r"/>
                      <a:r>
                        <a:rPr lang="en-US" u="none" dirty="0"/>
                        <a:t>-1,000</a:t>
                      </a:r>
                    </a:p>
                  </a:txBody>
                  <a:tcPr marL="70538" marR="70538"/>
                </a:tc>
                <a:extLst>
                  <a:ext uri="{0D108BD9-81ED-4DB2-BD59-A6C34878D82A}">
                    <a16:rowId xmlns:a16="http://schemas.microsoft.com/office/drawing/2014/main" xmlns="" val="10005"/>
                  </a:ext>
                </a:extLst>
              </a:tr>
              <a:tr h="370840">
                <a:tc>
                  <a:txBody>
                    <a:bodyPr/>
                    <a:lstStyle/>
                    <a:p>
                      <a:endParaRPr lang="en-US" dirty="0"/>
                    </a:p>
                  </a:txBody>
                  <a:tcPr marL="70538" marR="70538"/>
                </a:tc>
                <a:tc>
                  <a:txBody>
                    <a:bodyPr/>
                    <a:lstStyle/>
                    <a:p>
                      <a:pPr algn="r"/>
                      <a:endParaRPr lang="en-US" dirty="0"/>
                    </a:p>
                  </a:txBody>
                  <a:tcPr marL="70538" marR="70538"/>
                </a:tc>
                <a:tc>
                  <a:txBody>
                    <a:bodyPr/>
                    <a:lstStyle/>
                    <a:p>
                      <a:pPr algn="r"/>
                      <a:endParaRPr lang="en-US" dirty="0"/>
                    </a:p>
                  </a:txBody>
                  <a:tcPr marL="70538" marR="70538"/>
                </a:tc>
                <a:extLst>
                  <a:ext uri="{0D108BD9-81ED-4DB2-BD59-A6C34878D82A}">
                    <a16:rowId xmlns:a16="http://schemas.microsoft.com/office/drawing/2014/main" xmlns="" val="10006"/>
                  </a:ext>
                </a:extLst>
              </a:tr>
              <a:tr h="370840">
                <a:tc>
                  <a:txBody>
                    <a:bodyPr/>
                    <a:lstStyle/>
                    <a:p>
                      <a:r>
                        <a:rPr lang="en-US" dirty="0"/>
                        <a:t>Net Amount of TAI</a:t>
                      </a:r>
                    </a:p>
                  </a:txBody>
                  <a:tcPr marL="70538" marR="70538"/>
                </a:tc>
                <a:tc>
                  <a:txBody>
                    <a:bodyPr/>
                    <a:lstStyle/>
                    <a:p>
                      <a:pPr algn="r"/>
                      <a:r>
                        <a:rPr lang="en-US" dirty="0"/>
                        <a:t>9,000</a:t>
                      </a:r>
                    </a:p>
                  </a:txBody>
                  <a:tcPr marL="70538" marR="70538"/>
                </a:tc>
                <a:tc>
                  <a:txBody>
                    <a:bodyPr/>
                    <a:lstStyle/>
                    <a:p>
                      <a:pPr algn="r"/>
                      <a:r>
                        <a:rPr lang="en-US" dirty="0"/>
                        <a:t>19,000</a:t>
                      </a:r>
                    </a:p>
                  </a:txBody>
                  <a:tcPr marL="70538" marR="70538"/>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79691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trust</a:t>
            </a:r>
          </a:p>
        </p:txBody>
      </p:sp>
      <p:sp>
        <p:nvSpPr>
          <p:cNvPr id="3" name="Content Placeholder 2"/>
          <p:cNvSpPr>
            <a:spLocks noGrp="1"/>
          </p:cNvSpPr>
          <p:nvPr>
            <p:ph idx="1"/>
          </p:nvPr>
        </p:nvSpPr>
        <p:spPr/>
        <p:txBody>
          <a:bodyPr/>
          <a:lstStyle/>
          <a:p>
            <a:r>
              <a:rPr lang="en-US" dirty="0"/>
              <a:t>A complex trust is “a trust other than a simple trust.”</a:t>
            </a:r>
          </a:p>
          <a:p>
            <a:endParaRPr lang="en-US" dirty="0"/>
          </a:p>
          <a:p>
            <a:r>
              <a:rPr lang="en-US" dirty="0"/>
              <a:t>Beneficiary pays tax on “income” only if it is distributed to the beneficiary.</a:t>
            </a:r>
          </a:p>
          <a:p>
            <a:pPr lvl="1"/>
            <a:r>
              <a:rPr lang="en-US" dirty="0"/>
              <a:t>“65 day rule” can apply.</a:t>
            </a:r>
          </a:p>
          <a:p>
            <a:pPr lvl="1"/>
            <a:r>
              <a:rPr lang="en-US" dirty="0"/>
              <a:t>Election under IRC section 663(b) to treat distributions actually made during the first 65 days of the next tax year as having been made on December 31 instead.</a:t>
            </a:r>
          </a:p>
          <a:p>
            <a:r>
              <a:rPr lang="en-US" dirty="0"/>
              <a:t>Trust pays tax on “principal.”</a:t>
            </a:r>
          </a:p>
          <a:p>
            <a:endParaRPr lang="en-US" dirty="0"/>
          </a:p>
          <a:p>
            <a:pPr marL="114300" indent="0">
              <a:buNone/>
            </a:pPr>
            <a:endParaRPr lang="en-US" dirty="0"/>
          </a:p>
        </p:txBody>
      </p:sp>
    </p:spTree>
    <p:extLst>
      <p:ext uri="{BB962C8B-B14F-4D97-AF65-F5344CB8AC3E}">
        <p14:creationId xmlns:p14="http://schemas.microsoft.com/office/powerpoint/2010/main" val="2373837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 trust example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5672044"/>
              </p:ext>
            </p:extLst>
          </p:nvPr>
        </p:nvGraphicFramePr>
        <p:xfrm>
          <a:off x="609600" y="2160588"/>
          <a:ext cx="6348414" cy="3235960"/>
        </p:xfrm>
        <a:graphic>
          <a:graphicData uri="http://schemas.openxmlformats.org/drawingml/2006/table">
            <a:tbl>
              <a:tblPr firstRow="1" bandRow="1">
                <a:tableStyleId>{5C22544A-7EE6-4342-B048-85BDC9FD1C3A}</a:tableStyleId>
              </a:tblPr>
              <a:tblGrid>
                <a:gridCol w="2116138">
                  <a:extLst>
                    <a:ext uri="{9D8B030D-6E8A-4147-A177-3AD203B41FA5}">
                      <a16:colId xmlns:a16="http://schemas.microsoft.com/office/drawing/2014/main" xmlns="" val="20000"/>
                    </a:ext>
                  </a:extLst>
                </a:gridCol>
                <a:gridCol w="2116138">
                  <a:extLst>
                    <a:ext uri="{9D8B030D-6E8A-4147-A177-3AD203B41FA5}">
                      <a16:colId xmlns:a16="http://schemas.microsoft.com/office/drawing/2014/main" xmlns="" val="20001"/>
                    </a:ext>
                  </a:extLst>
                </a:gridCol>
                <a:gridCol w="2116138">
                  <a:extLst>
                    <a:ext uri="{9D8B030D-6E8A-4147-A177-3AD203B41FA5}">
                      <a16:colId xmlns:a16="http://schemas.microsoft.com/office/drawing/2014/main" xmlns="" val="20002"/>
                    </a:ext>
                  </a:extLst>
                </a:gridCol>
              </a:tblGrid>
              <a:tr h="370840">
                <a:tc>
                  <a:txBody>
                    <a:bodyPr/>
                    <a:lstStyle/>
                    <a:p>
                      <a:pPr algn="ctr"/>
                      <a:endParaRPr lang="en-US" dirty="0"/>
                    </a:p>
                  </a:txBody>
                  <a:tcPr marL="70538" marR="70538"/>
                </a:tc>
                <a:tc>
                  <a:txBody>
                    <a:bodyPr/>
                    <a:lstStyle/>
                    <a:p>
                      <a:pPr algn="ctr"/>
                      <a:r>
                        <a:rPr lang="en-US" dirty="0"/>
                        <a:t>Income</a:t>
                      </a:r>
                    </a:p>
                  </a:txBody>
                  <a:tcPr marL="70538" marR="70538"/>
                </a:tc>
                <a:tc>
                  <a:txBody>
                    <a:bodyPr/>
                    <a:lstStyle/>
                    <a:p>
                      <a:pPr algn="ctr"/>
                      <a:r>
                        <a:rPr lang="en-US" dirty="0"/>
                        <a:t>Principal</a:t>
                      </a:r>
                    </a:p>
                  </a:txBody>
                  <a:tcPr marL="70538" marR="70538"/>
                </a:tc>
                <a:extLst>
                  <a:ext uri="{0D108BD9-81ED-4DB2-BD59-A6C34878D82A}">
                    <a16:rowId xmlns:a16="http://schemas.microsoft.com/office/drawing/2014/main" xmlns="" val="10000"/>
                  </a:ext>
                </a:extLst>
              </a:tr>
              <a:tr h="370840">
                <a:tc>
                  <a:txBody>
                    <a:bodyPr/>
                    <a:lstStyle/>
                    <a:p>
                      <a:r>
                        <a:rPr lang="en-US" dirty="0"/>
                        <a:t>Interest Income</a:t>
                      </a:r>
                    </a:p>
                  </a:txBody>
                  <a:tcPr marL="70538" marR="70538"/>
                </a:tc>
                <a:tc>
                  <a:txBody>
                    <a:bodyPr/>
                    <a:lstStyle/>
                    <a:p>
                      <a:pPr algn="r"/>
                      <a:r>
                        <a:rPr lang="en-US" dirty="0"/>
                        <a:t>5,000</a:t>
                      </a:r>
                    </a:p>
                  </a:txBody>
                  <a:tcPr marL="70538" marR="70538"/>
                </a:tc>
                <a:tc>
                  <a:txBody>
                    <a:bodyPr/>
                    <a:lstStyle/>
                    <a:p>
                      <a:endParaRPr lang="en-US"/>
                    </a:p>
                  </a:txBody>
                  <a:tcPr marL="70538" marR="70538"/>
                </a:tc>
                <a:extLst>
                  <a:ext uri="{0D108BD9-81ED-4DB2-BD59-A6C34878D82A}">
                    <a16:rowId xmlns:a16="http://schemas.microsoft.com/office/drawing/2014/main" xmlns="" val="10001"/>
                  </a:ext>
                </a:extLst>
              </a:tr>
              <a:tr h="370840">
                <a:tc>
                  <a:txBody>
                    <a:bodyPr/>
                    <a:lstStyle/>
                    <a:p>
                      <a:r>
                        <a:rPr lang="en-US" dirty="0"/>
                        <a:t>Dividend</a:t>
                      </a:r>
                      <a:r>
                        <a:rPr lang="en-US" baseline="0" dirty="0"/>
                        <a:t> Income</a:t>
                      </a:r>
                      <a:endParaRPr lang="en-US" dirty="0"/>
                    </a:p>
                  </a:txBody>
                  <a:tcPr marL="70538" marR="70538"/>
                </a:tc>
                <a:tc>
                  <a:txBody>
                    <a:bodyPr/>
                    <a:lstStyle/>
                    <a:p>
                      <a:pPr algn="r"/>
                      <a:r>
                        <a:rPr lang="en-US" dirty="0"/>
                        <a:t>10,000</a:t>
                      </a:r>
                    </a:p>
                  </a:txBody>
                  <a:tcPr marL="70538" marR="70538"/>
                </a:tc>
                <a:tc>
                  <a:txBody>
                    <a:bodyPr/>
                    <a:lstStyle/>
                    <a:p>
                      <a:pPr algn="r"/>
                      <a:endParaRPr lang="en-US" dirty="0"/>
                    </a:p>
                  </a:txBody>
                  <a:tcPr marL="70538" marR="70538"/>
                </a:tc>
                <a:extLst>
                  <a:ext uri="{0D108BD9-81ED-4DB2-BD59-A6C34878D82A}">
                    <a16:rowId xmlns:a16="http://schemas.microsoft.com/office/drawing/2014/main" xmlns="" val="10002"/>
                  </a:ext>
                </a:extLst>
              </a:tr>
              <a:tr h="370840">
                <a:tc>
                  <a:txBody>
                    <a:bodyPr/>
                    <a:lstStyle/>
                    <a:p>
                      <a:r>
                        <a:rPr lang="en-US" dirty="0"/>
                        <a:t>Capital Gains</a:t>
                      </a:r>
                    </a:p>
                  </a:txBody>
                  <a:tcPr marL="70538" marR="70538"/>
                </a:tc>
                <a:tc>
                  <a:txBody>
                    <a:bodyPr/>
                    <a:lstStyle/>
                    <a:p>
                      <a:pPr algn="r"/>
                      <a:endParaRPr lang="en-US" dirty="0"/>
                    </a:p>
                  </a:txBody>
                  <a:tcPr marL="70538" marR="70538"/>
                </a:tc>
                <a:tc>
                  <a:txBody>
                    <a:bodyPr/>
                    <a:lstStyle/>
                    <a:p>
                      <a:pPr algn="r"/>
                      <a:r>
                        <a:rPr lang="en-US" dirty="0"/>
                        <a:t>25,000</a:t>
                      </a:r>
                    </a:p>
                  </a:txBody>
                  <a:tcPr marL="70538" marR="70538"/>
                </a:tc>
                <a:extLst>
                  <a:ext uri="{0D108BD9-81ED-4DB2-BD59-A6C34878D82A}">
                    <a16:rowId xmlns:a16="http://schemas.microsoft.com/office/drawing/2014/main" xmlns="" val="10003"/>
                  </a:ext>
                </a:extLst>
              </a:tr>
              <a:tr h="370840">
                <a:tc>
                  <a:txBody>
                    <a:bodyPr/>
                    <a:lstStyle/>
                    <a:p>
                      <a:r>
                        <a:rPr lang="en-US" dirty="0"/>
                        <a:t>Trustee</a:t>
                      </a:r>
                      <a:r>
                        <a:rPr lang="en-US" baseline="0" dirty="0"/>
                        <a:t> Fees</a:t>
                      </a:r>
                      <a:endParaRPr lang="en-US" dirty="0"/>
                    </a:p>
                  </a:txBody>
                  <a:tcPr marL="70538" marR="70538"/>
                </a:tc>
                <a:tc>
                  <a:txBody>
                    <a:bodyPr/>
                    <a:lstStyle/>
                    <a:p>
                      <a:pPr algn="r"/>
                      <a:r>
                        <a:rPr lang="en-US" dirty="0"/>
                        <a:t>-5,000</a:t>
                      </a:r>
                    </a:p>
                  </a:txBody>
                  <a:tcPr marL="70538" marR="70538"/>
                </a:tc>
                <a:tc>
                  <a:txBody>
                    <a:bodyPr/>
                    <a:lstStyle/>
                    <a:p>
                      <a:pPr algn="r"/>
                      <a:r>
                        <a:rPr lang="en-US" dirty="0"/>
                        <a:t>-5,000</a:t>
                      </a:r>
                    </a:p>
                  </a:txBody>
                  <a:tcPr marL="70538" marR="70538"/>
                </a:tc>
                <a:extLst>
                  <a:ext uri="{0D108BD9-81ED-4DB2-BD59-A6C34878D82A}">
                    <a16:rowId xmlns:a16="http://schemas.microsoft.com/office/drawing/2014/main" xmlns="" val="10004"/>
                  </a:ext>
                </a:extLst>
              </a:tr>
              <a:tr h="370840">
                <a:tc>
                  <a:txBody>
                    <a:bodyPr/>
                    <a:lstStyle/>
                    <a:p>
                      <a:r>
                        <a:rPr lang="en-US" dirty="0"/>
                        <a:t>Tax Return Preparation</a:t>
                      </a:r>
                    </a:p>
                  </a:txBody>
                  <a:tcPr marL="70538" marR="70538"/>
                </a:tc>
                <a:tc>
                  <a:txBody>
                    <a:bodyPr/>
                    <a:lstStyle/>
                    <a:p>
                      <a:pPr algn="r"/>
                      <a:r>
                        <a:rPr lang="en-US" u="none" dirty="0"/>
                        <a:t>-1,000</a:t>
                      </a:r>
                    </a:p>
                  </a:txBody>
                  <a:tcPr marL="70538" marR="70538"/>
                </a:tc>
                <a:tc>
                  <a:txBody>
                    <a:bodyPr/>
                    <a:lstStyle/>
                    <a:p>
                      <a:pPr algn="r"/>
                      <a:r>
                        <a:rPr lang="en-US" u="none" dirty="0"/>
                        <a:t>-1,000</a:t>
                      </a:r>
                    </a:p>
                  </a:txBody>
                  <a:tcPr marL="70538" marR="70538"/>
                </a:tc>
                <a:extLst>
                  <a:ext uri="{0D108BD9-81ED-4DB2-BD59-A6C34878D82A}">
                    <a16:rowId xmlns:a16="http://schemas.microsoft.com/office/drawing/2014/main" xmlns="" val="10005"/>
                  </a:ext>
                </a:extLst>
              </a:tr>
              <a:tr h="370840">
                <a:tc>
                  <a:txBody>
                    <a:bodyPr/>
                    <a:lstStyle/>
                    <a:p>
                      <a:endParaRPr lang="en-US" dirty="0"/>
                    </a:p>
                  </a:txBody>
                  <a:tcPr marL="70538" marR="70538"/>
                </a:tc>
                <a:tc>
                  <a:txBody>
                    <a:bodyPr/>
                    <a:lstStyle/>
                    <a:p>
                      <a:pPr algn="r"/>
                      <a:endParaRPr lang="en-US" dirty="0"/>
                    </a:p>
                  </a:txBody>
                  <a:tcPr marL="70538" marR="70538"/>
                </a:tc>
                <a:tc>
                  <a:txBody>
                    <a:bodyPr/>
                    <a:lstStyle/>
                    <a:p>
                      <a:pPr algn="r"/>
                      <a:endParaRPr lang="en-US" dirty="0"/>
                    </a:p>
                  </a:txBody>
                  <a:tcPr marL="70538" marR="70538"/>
                </a:tc>
                <a:extLst>
                  <a:ext uri="{0D108BD9-81ED-4DB2-BD59-A6C34878D82A}">
                    <a16:rowId xmlns:a16="http://schemas.microsoft.com/office/drawing/2014/main" xmlns="" val="10006"/>
                  </a:ext>
                </a:extLst>
              </a:tr>
              <a:tr h="370840">
                <a:tc>
                  <a:txBody>
                    <a:bodyPr/>
                    <a:lstStyle/>
                    <a:p>
                      <a:r>
                        <a:rPr lang="en-US" dirty="0"/>
                        <a:t>Net Amount of TAI</a:t>
                      </a:r>
                    </a:p>
                  </a:txBody>
                  <a:tcPr marL="70538" marR="70538"/>
                </a:tc>
                <a:tc>
                  <a:txBody>
                    <a:bodyPr/>
                    <a:lstStyle/>
                    <a:p>
                      <a:pPr algn="r"/>
                      <a:r>
                        <a:rPr lang="en-US" dirty="0"/>
                        <a:t>9,000</a:t>
                      </a:r>
                    </a:p>
                  </a:txBody>
                  <a:tcPr marL="70538" marR="70538"/>
                </a:tc>
                <a:tc>
                  <a:txBody>
                    <a:bodyPr/>
                    <a:lstStyle/>
                    <a:p>
                      <a:pPr algn="r"/>
                      <a:r>
                        <a:rPr lang="en-US" dirty="0"/>
                        <a:t>19,000</a:t>
                      </a:r>
                    </a:p>
                  </a:txBody>
                  <a:tcPr marL="70538" marR="70538"/>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607599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E7C2F1-0367-4458-BC1E-3BD8F22F09F6}"/>
              </a:ext>
            </a:extLst>
          </p:cNvPr>
          <p:cNvSpPr>
            <a:spLocks noGrp="1"/>
          </p:cNvSpPr>
          <p:nvPr>
            <p:ph type="title"/>
          </p:nvPr>
        </p:nvSpPr>
        <p:spPr/>
        <p:txBody>
          <a:bodyPr/>
          <a:lstStyle/>
          <a:p>
            <a:r>
              <a:rPr lang="en-US" dirty="0"/>
              <a:t>Problem areas - investing</a:t>
            </a:r>
          </a:p>
        </p:txBody>
      </p:sp>
      <p:sp>
        <p:nvSpPr>
          <p:cNvPr id="3" name="Content Placeholder 2">
            <a:extLst>
              <a:ext uri="{FF2B5EF4-FFF2-40B4-BE49-F238E27FC236}">
                <a16:creationId xmlns:a16="http://schemas.microsoft.com/office/drawing/2014/main" xmlns="" id="{38E9A719-068C-4C91-A970-8D63C2F79932}"/>
              </a:ext>
            </a:extLst>
          </p:cNvPr>
          <p:cNvSpPr>
            <a:spLocks noGrp="1"/>
          </p:cNvSpPr>
          <p:nvPr>
            <p:ph idx="1"/>
          </p:nvPr>
        </p:nvSpPr>
        <p:spPr/>
        <p:txBody>
          <a:bodyPr/>
          <a:lstStyle/>
          <a:p>
            <a:r>
              <a:rPr lang="en-US" dirty="0"/>
              <a:t>Bonds purchased at a premium.</a:t>
            </a:r>
          </a:p>
          <a:p>
            <a:pPr lvl="1"/>
            <a:r>
              <a:rPr lang="en-US" dirty="0"/>
              <a:t>Amortization of bond premium isn’t allocable to the income beneficiary under the Principal &amp; Income Act </a:t>
            </a:r>
            <a:br>
              <a:rPr lang="en-US" dirty="0"/>
            </a:br>
            <a:r>
              <a:rPr lang="en-US" dirty="0"/>
              <a:t>(RCW 11.104A.150(a).</a:t>
            </a:r>
          </a:p>
          <a:p>
            <a:pPr lvl="2"/>
            <a:r>
              <a:rPr lang="en-US" dirty="0"/>
              <a:t>Potential “power to adjust” under RCW 11.104A.020(a), but specific requirements exist to do this.</a:t>
            </a:r>
          </a:p>
          <a:p>
            <a:pPr lvl="2"/>
            <a:r>
              <a:rPr lang="en-US" dirty="0"/>
              <a:t>Preference would be to have power to adjust written into the trust instrument.</a:t>
            </a:r>
          </a:p>
          <a:p>
            <a:pPr lvl="1"/>
            <a:r>
              <a:rPr lang="en-US" dirty="0"/>
              <a:t>Example:</a:t>
            </a:r>
          </a:p>
          <a:p>
            <a:pPr lvl="2"/>
            <a:r>
              <a:rPr lang="en-US" dirty="0"/>
              <a:t>$100k face value 5% bond purchased at a premium.</a:t>
            </a:r>
          </a:p>
          <a:p>
            <a:pPr lvl="3"/>
            <a:r>
              <a:rPr lang="en-US" dirty="0"/>
              <a:t>$5,000 interest paid annually.</a:t>
            </a:r>
          </a:p>
          <a:p>
            <a:pPr lvl="3"/>
            <a:r>
              <a:rPr lang="en-US" dirty="0"/>
              <a:t>Amortization of bond premium is $3,999.</a:t>
            </a:r>
          </a:p>
          <a:p>
            <a:pPr lvl="2"/>
            <a:endParaRPr lang="en-US" dirty="0"/>
          </a:p>
        </p:txBody>
      </p:sp>
    </p:spTree>
    <p:extLst>
      <p:ext uri="{BB962C8B-B14F-4D97-AF65-F5344CB8AC3E}">
        <p14:creationId xmlns:p14="http://schemas.microsoft.com/office/powerpoint/2010/main" val="3343941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areas</a:t>
            </a:r>
          </a:p>
        </p:txBody>
      </p:sp>
      <p:sp>
        <p:nvSpPr>
          <p:cNvPr id="3" name="Content Placeholder 2"/>
          <p:cNvSpPr>
            <a:spLocks noGrp="1"/>
          </p:cNvSpPr>
          <p:nvPr>
            <p:ph idx="1"/>
          </p:nvPr>
        </p:nvSpPr>
        <p:spPr/>
        <p:txBody>
          <a:bodyPr/>
          <a:lstStyle/>
          <a:p>
            <a:r>
              <a:rPr lang="en-US" dirty="0"/>
              <a:t>Trust Accounting Income</a:t>
            </a:r>
          </a:p>
          <a:p>
            <a:r>
              <a:rPr lang="en-US" dirty="0"/>
              <a:t>Types of Trusts</a:t>
            </a:r>
          </a:p>
          <a:p>
            <a:r>
              <a:rPr lang="en-US" dirty="0"/>
              <a:t>Taxation of Trusts</a:t>
            </a:r>
          </a:p>
          <a:p>
            <a:r>
              <a:rPr lang="en-US" dirty="0"/>
              <a:t>Problem Areas</a:t>
            </a:r>
          </a:p>
          <a:p>
            <a:r>
              <a:rPr lang="en-US" dirty="0"/>
              <a:t>Avoiding “Oopsies”</a:t>
            </a:r>
          </a:p>
          <a:p>
            <a:r>
              <a:rPr lang="en-US" dirty="0"/>
              <a:t>Impact of 2017 Tax Legislation</a:t>
            </a:r>
          </a:p>
          <a:p>
            <a:pPr marL="0" indent="0">
              <a:buNone/>
            </a:pPr>
            <a:endParaRPr lang="en-US" dirty="0"/>
          </a:p>
        </p:txBody>
      </p:sp>
    </p:spTree>
    <p:extLst>
      <p:ext uri="{BB962C8B-B14F-4D97-AF65-F5344CB8AC3E}">
        <p14:creationId xmlns:p14="http://schemas.microsoft.com/office/powerpoint/2010/main" val="3232132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768985-E7C9-4F27-95B3-888F378BD775}"/>
              </a:ext>
            </a:extLst>
          </p:cNvPr>
          <p:cNvSpPr>
            <a:spLocks noGrp="1"/>
          </p:cNvSpPr>
          <p:nvPr>
            <p:ph type="title"/>
          </p:nvPr>
        </p:nvSpPr>
        <p:spPr/>
        <p:txBody>
          <a:bodyPr/>
          <a:lstStyle/>
          <a:p>
            <a:r>
              <a:rPr lang="en-US" dirty="0"/>
              <a:t>Problem areas - investing</a:t>
            </a:r>
          </a:p>
        </p:txBody>
      </p:sp>
      <p:sp>
        <p:nvSpPr>
          <p:cNvPr id="3" name="Content Placeholder 2">
            <a:extLst>
              <a:ext uri="{FF2B5EF4-FFF2-40B4-BE49-F238E27FC236}">
                <a16:creationId xmlns:a16="http://schemas.microsoft.com/office/drawing/2014/main" xmlns="" id="{437DD8F3-C670-4DD2-A63E-650DD3F8F52C}"/>
              </a:ext>
            </a:extLst>
          </p:cNvPr>
          <p:cNvSpPr>
            <a:spLocks noGrp="1"/>
          </p:cNvSpPr>
          <p:nvPr>
            <p:ph idx="1"/>
          </p:nvPr>
        </p:nvSpPr>
        <p:spPr/>
        <p:txBody>
          <a:bodyPr/>
          <a:lstStyle/>
          <a:p>
            <a:r>
              <a:rPr lang="en-US" dirty="0"/>
              <a:t>Market discount bonds (RCW 11.104A.150(b).)</a:t>
            </a:r>
          </a:p>
          <a:p>
            <a:pPr lvl="1"/>
            <a:r>
              <a:rPr lang="en-US" dirty="0"/>
              <a:t>Maturity greater than a year when acquired, market discount income is allocable to principal.</a:t>
            </a:r>
          </a:p>
          <a:p>
            <a:pPr lvl="1"/>
            <a:r>
              <a:rPr lang="en-US" dirty="0"/>
              <a:t>Maturity less than a year when acquired, market discount income is allocable to income.</a:t>
            </a:r>
          </a:p>
        </p:txBody>
      </p:sp>
    </p:spTree>
    <p:extLst>
      <p:ext uri="{BB962C8B-B14F-4D97-AF65-F5344CB8AC3E}">
        <p14:creationId xmlns:p14="http://schemas.microsoft.com/office/powerpoint/2010/main" val="3998513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D2703-C87A-4103-9115-F2B0B75A9BF8}"/>
              </a:ext>
            </a:extLst>
          </p:cNvPr>
          <p:cNvSpPr>
            <a:spLocks noGrp="1"/>
          </p:cNvSpPr>
          <p:nvPr>
            <p:ph type="title"/>
          </p:nvPr>
        </p:nvSpPr>
        <p:spPr/>
        <p:txBody>
          <a:bodyPr/>
          <a:lstStyle/>
          <a:p>
            <a:r>
              <a:rPr lang="en-US" dirty="0"/>
              <a:t>Problem areas - drafting</a:t>
            </a:r>
          </a:p>
        </p:txBody>
      </p:sp>
      <p:sp>
        <p:nvSpPr>
          <p:cNvPr id="3" name="Content Placeholder 2">
            <a:extLst>
              <a:ext uri="{FF2B5EF4-FFF2-40B4-BE49-F238E27FC236}">
                <a16:creationId xmlns:a16="http://schemas.microsoft.com/office/drawing/2014/main" xmlns="" id="{A81F8A27-702B-4FFF-B2CA-77423818885A}"/>
              </a:ext>
            </a:extLst>
          </p:cNvPr>
          <p:cNvSpPr>
            <a:spLocks noGrp="1"/>
          </p:cNvSpPr>
          <p:nvPr>
            <p:ph idx="1"/>
          </p:nvPr>
        </p:nvSpPr>
        <p:spPr/>
        <p:txBody>
          <a:bodyPr/>
          <a:lstStyle/>
          <a:p>
            <a:r>
              <a:rPr lang="en-US" dirty="0"/>
              <a:t>Considerations to thing about:</a:t>
            </a:r>
          </a:p>
          <a:p>
            <a:pPr lvl="1"/>
            <a:r>
              <a:rPr lang="en-US" dirty="0"/>
              <a:t>Fiduciary’s ability to allocate between principal and income for common fact patterns (fixed income investments purchased at a premium or discount.)</a:t>
            </a:r>
          </a:p>
          <a:p>
            <a:pPr lvl="1"/>
            <a:r>
              <a:rPr lang="en-US" dirty="0"/>
              <a:t>Should the trust be a “total return” trust?</a:t>
            </a:r>
          </a:p>
          <a:p>
            <a:pPr lvl="2"/>
            <a:r>
              <a:rPr lang="en-US" dirty="0"/>
              <a:t>But watch marital trust requirement to give surviving spouse all of the trust income annually.</a:t>
            </a:r>
          </a:p>
          <a:p>
            <a:pPr lvl="1"/>
            <a:endParaRPr lang="en-US" dirty="0"/>
          </a:p>
        </p:txBody>
      </p:sp>
    </p:spTree>
    <p:extLst>
      <p:ext uri="{BB962C8B-B14F-4D97-AF65-F5344CB8AC3E}">
        <p14:creationId xmlns:p14="http://schemas.microsoft.com/office/powerpoint/2010/main" val="380111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Avoiding “</a:t>
            </a:r>
            <a:r>
              <a:rPr lang="en-US" dirty="0" err="1"/>
              <a:t>oopsies</a:t>
            </a:r>
            <a:r>
              <a:rPr lang="en-US" dirty="0"/>
              <a:t>”</a:t>
            </a:r>
          </a:p>
        </p:txBody>
      </p:sp>
      <p:sp>
        <p:nvSpPr>
          <p:cNvPr id="3" name="Content Placeholder 2"/>
          <p:cNvSpPr>
            <a:spLocks noGrp="1"/>
          </p:cNvSpPr>
          <p:nvPr>
            <p:ph idx="1"/>
          </p:nvPr>
        </p:nvSpPr>
        <p:spPr/>
        <p:txBody>
          <a:bodyPr>
            <a:normAutofit/>
          </a:bodyPr>
          <a:lstStyle/>
          <a:p>
            <a:r>
              <a:rPr lang="en-US" u="sng" dirty="0"/>
              <a:t>Always have a copy of the trust instrument in the file.</a:t>
            </a:r>
            <a:endParaRPr lang="en-US" dirty="0"/>
          </a:p>
          <a:p>
            <a:r>
              <a:rPr lang="en-US" dirty="0"/>
              <a:t>For complex trusts, be aware of the election under IRC section 663(b) to treat distributions made in the first 65 days of the next year as having been made in the current tax year.</a:t>
            </a:r>
          </a:p>
          <a:p>
            <a:r>
              <a:rPr lang="en-US" dirty="0"/>
              <a:t>If large amount of capital gains have been realized by the trust, language in IRC 643(a)(3) can cause capital gains to be taxed to the beneficiary if (1) actually paid to the beneficiary during the year, and (2) if doing so is permitted by the trust instrument.</a:t>
            </a:r>
          </a:p>
        </p:txBody>
      </p:sp>
    </p:spTree>
    <p:extLst>
      <p:ext uri="{BB962C8B-B14F-4D97-AF65-F5344CB8AC3E}">
        <p14:creationId xmlns:p14="http://schemas.microsoft.com/office/powerpoint/2010/main" val="4062440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Avoiding “</a:t>
            </a:r>
            <a:r>
              <a:rPr lang="en-US" dirty="0" err="1"/>
              <a:t>oopsies</a:t>
            </a:r>
            <a:r>
              <a:rPr lang="en-US" dirty="0"/>
              <a:t>”</a:t>
            </a:r>
          </a:p>
        </p:txBody>
      </p:sp>
      <p:sp>
        <p:nvSpPr>
          <p:cNvPr id="3" name="Content Placeholder 2"/>
          <p:cNvSpPr>
            <a:spLocks noGrp="1"/>
          </p:cNvSpPr>
          <p:nvPr>
            <p:ph idx="1"/>
          </p:nvPr>
        </p:nvSpPr>
        <p:spPr/>
        <p:txBody>
          <a:bodyPr/>
          <a:lstStyle/>
          <a:p>
            <a:r>
              <a:rPr lang="en-US" dirty="0"/>
              <a:t>The calculation of trust accounting income is important, but rarely reviewed by anyone other than the accountant.  It’s worth a second look by the trustee.</a:t>
            </a:r>
          </a:p>
          <a:p>
            <a:r>
              <a:rPr lang="en-US" dirty="0"/>
              <a:t>Watch for potential mismatches in flow-through taxable income and flow-through cash distributions.</a:t>
            </a:r>
          </a:p>
          <a:p>
            <a:pPr lvl="1"/>
            <a:r>
              <a:rPr lang="en-US" dirty="0"/>
              <a:t>Align current year taxable income with current year cash distributions if there is a reasonably large fluctuation in taxable income from year to year.</a:t>
            </a:r>
          </a:p>
        </p:txBody>
      </p:sp>
    </p:spTree>
    <p:extLst>
      <p:ext uri="{BB962C8B-B14F-4D97-AF65-F5344CB8AC3E}">
        <p14:creationId xmlns:p14="http://schemas.microsoft.com/office/powerpoint/2010/main" val="2310158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F14F18-48F7-4C9D-AACB-6BB3BEC921AF}"/>
              </a:ext>
            </a:extLst>
          </p:cNvPr>
          <p:cNvSpPr>
            <a:spLocks noGrp="1"/>
          </p:cNvSpPr>
          <p:nvPr>
            <p:ph type="title"/>
          </p:nvPr>
        </p:nvSpPr>
        <p:spPr/>
        <p:txBody>
          <a:bodyPr/>
          <a:lstStyle/>
          <a:p>
            <a:r>
              <a:rPr lang="en-US" dirty="0"/>
              <a:t>2017 Tax Cuts and Jobs Act</a:t>
            </a:r>
          </a:p>
        </p:txBody>
      </p:sp>
      <p:sp>
        <p:nvSpPr>
          <p:cNvPr id="3" name="Content Placeholder 2">
            <a:extLst>
              <a:ext uri="{FF2B5EF4-FFF2-40B4-BE49-F238E27FC236}">
                <a16:creationId xmlns:a16="http://schemas.microsoft.com/office/drawing/2014/main" xmlns="" id="{D39D598E-3A2C-4C02-A114-CC2DE2161FEF}"/>
              </a:ext>
            </a:extLst>
          </p:cNvPr>
          <p:cNvSpPr>
            <a:spLocks noGrp="1"/>
          </p:cNvSpPr>
          <p:nvPr>
            <p:ph idx="1"/>
          </p:nvPr>
        </p:nvSpPr>
        <p:spPr/>
        <p:txBody>
          <a:bodyPr>
            <a:normAutofit fontScale="92500" lnSpcReduction="10000"/>
          </a:bodyPr>
          <a:lstStyle/>
          <a:p>
            <a:r>
              <a:rPr lang="en-US" dirty="0"/>
              <a:t>Lower rates on ordinary income (10%, 24%, 35%, 37%.)</a:t>
            </a:r>
          </a:p>
          <a:p>
            <a:r>
              <a:rPr lang="en-US" dirty="0"/>
              <a:t>State and local taxes capped at $10,000 per year.</a:t>
            </a:r>
          </a:p>
          <a:p>
            <a:pPr lvl="1"/>
            <a:r>
              <a:rPr lang="en-US" dirty="0"/>
              <a:t>Exception for trade or business or Section 212 activity.</a:t>
            </a:r>
          </a:p>
          <a:p>
            <a:r>
              <a:rPr lang="en-US" dirty="0"/>
              <a:t>Miscellaneous itemized deductions suspended.</a:t>
            </a:r>
          </a:p>
          <a:p>
            <a:pPr lvl="1"/>
            <a:r>
              <a:rPr lang="en-US" dirty="0"/>
              <a:t>No deduction for investment fees (separately billed.)</a:t>
            </a:r>
          </a:p>
          <a:p>
            <a:pPr lvl="1"/>
            <a:r>
              <a:rPr lang="en-US" dirty="0"/>
              <a:t>Clarification required for trustee fees (Notice 2018-61.)</a:t>
            </a:r>
          </a:p>
          <a:p>
            <a:r>
              <a:rPr lang="en-US" dirty="0"/>
              <a:t>Personal exemptions continue for trusts and estates.</a:t>
            </a:r>
          </a:p>
          <a:p>
            <a:r>
              <a:rPr lang="en-US" dirty="0"/>
              <a:t>No change to AMT law for trusts and estates.</a:t>
            </a:r>
          </a:p>
          <a:p>
            <a:r>
              <a:rPr lang="en-US" dirty="0">
                <a:solidFill>
                  <a:srgbClr val="FF0000"/>
                </a:solidFill>
              </a:rPr>
              <a:t>Watch for DNI/TAI interaction. (TAI hasn’t changed, but DNI will increase as tax deductions are lost.) And the income distribution deduction (IDD) for simple trusts is the lesser of TAI or DNI per IRC 651(b).</a:t>
            </a:r>
          </a:p>
        </p:txBody>
      </p:sp>
    </p:spTree>
    <p:extLst>
      <p:ext uri="{BB962C8B-B14F-4D97-AF65-F5344CB8AC3E}">
        <p14:creationId xmlns:p14="http://schemas.microsoft.com/office/powerpoint/2010/main" val="2143151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481DA0-06D8-4DE4-96B5-51790230E895}"/>
              </a:ext>
            </a:extLst>
          </p:cNvPr>
          <p:cNvSpPr>
            <a:spLocks noGrp="1"/>
          </p:cNvSpPr>
          <p:nvPr>
            <p:ph type="title"/>
          </p:nvPr>
        </p:nvSpPr>
        <p:spPr/>
        <p:txBody>
          <a:bodyPr>
            <a:normAutofit fontScale="90000"/>
          </a:bodyPr>
          <a:lstStyle/>
          <a:p>
            <a:r>
              <a:rPr lang="en-US" dirty="0"/>
              <a:t>Potential tax increases for simple trusts due to 2017 tax legislation</a:t>
            </a:r>
          </a:p>
        </p:txBody>
      </p:sp>
      <p:sp>
        <p:nvSpPr>
          <p:cNvPr id="6" name="Content Placeholder 5">
            <a:extLst>
              <a:ext uri="{FF2B5EF4-FFF2-40B4-BE49-F238E27FC236}">
                <a16:creationId xmlns:a16="http://schemas.microsoft.com/office/drawing/2014/main" xmlns="" id="{62D27DB4-9DDB-4549-A96E-2F7169EE65CD}"/>
              </a:ext>
            </a:extLst>
          </p:cNvPr>
          <p:cNvSpPr>
            <a:spLocks noGrp="1"/>
          </p:cNvSpPr>
          <p:nvPr>
            <p:ph idx="1"/>
          </p:nvPr>
        </p:nvSpPr>
        <p:spPr>
          <a:xfrm>
            <a:off x="609599" y="2160590"/>
            <a:ext cx="6347714" cy="4240210"/>
          </a:xfrm>
        </p:spPr>
        <p:txBody>
          <a:bodyPr/>
          <a:lstStyle/>
          <a:p>
            <a:r>
              <a:rPr lang="en-US" dirty="0"/>
              <a:t>Example from “Income taxation of trusts and estates after tax reform” (thetaxadviser.com) – May 1, 2018.</a:t>
            </a:r>
          </a:p>
          <a:p>
            <a:r>
              <a:rPr lang="en-US" dirty="0"/>
              <a:t>TAI isn’t impacted by the 2017 legislation, but adjusted total income (and DNI) is. </a:t>
            </a:r>
          </a:p>
          <a:p>
            <a:r>
              <a:rPr lang="en-US" dirty="0"/>
              <a:t>$13k in real estate taxes (allocable to income for TAI).</a:t>
            </a:r>
          </a:p>
          <a:p>
            <a:r>
              <a:rPr lang="en-US" dirty="0"/>
              <a:t>IDD = lesser of TAI or DNI. Simple trust example.</a:t>
            </a:r>
          </a:p>
          <a:p>
            <a:endParaRPr lang="en-US" dirty="0"/>
          </a:p>
          <a:p>
            <a:endParaRPr lang="en-US" dirty="0"/>
          </a:p>
          <a:p>
            <a:endParaRPr lang="en-US" dirty="0"/>
          </a:p>
          <a:p>
            <a:endParaRPr lang="en-US" dirty="0"/>
          </a:p>
        </p:txBody>
      </p:sp>
      <p:pic>
        <p:nvPicPr>
          <p:cNvPr id="7" name="Picture 6">
            <a:extLst>
              <a:ext uri="{FF2B5EF4-FFF2-40B4-BE49-F238E27FC236}">
                <a16:creationId xmlns:a16="http://schemas.microsoft.com/office/drawing/2014/main" xmlns="" id="{7C5936FE-AB0F-4153-B3D4-C370B6FFCB2B}"/>
              </a:ext>
            </a:extLst>
          </p:cNvPr>
          <p:cNvPicPr>
            <a:picLocks noChangeAspect="1"/>
          </p:cNvPicPr>
          <p:nvPr/>
        </p:nvPicPr>
        <p:blipFill>
          <a:blip r:embed="rId2"/>
          <a:stretch>
            <a:fillRect/>
          </a:stretch>
        </p:blipFill>
        <p:spPr>
          <a:xfrm>
            <a:off x="816417" y="4457700"/>
            <a:ext cx="5934075" cy="1762125"/>
          </a:xfrm>
          <a:prstGeom prst="rect">
            <a:avLst/>
          </a:prstGeom>
        </p:spPr>
      </p:pic>
    </p:spTree>
    <p:extLst>
      <p:ext uri="{BB962C8B-B14F-4D97-AF65-F5344CB8AC3E}">
        <p14:creationId xmlns:p14="http://schemas.microsoft.com/office/powerpoint/2010/main" val="2313430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36399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 language</a:t>
            </a:r>
          </a:p>
        </p:txBody>
      </p:sp>
      <p:sp>
        <p:nvSpPr>
          <p:cNvPr id="3" name="Content Placeholder 2"/>
          <p:cNvSpPr>
            <a:spLocks noGrp="1"/>
          </p:cNvSpPr>
          <p:nvPr>
            <p:ph idx="1"/>
          </p:nvPr>
        </p:nvSpPr>
        <p:spPr/>
        <p:txBody>
          <a:bodyPr/>
          <a:lstStyle/>
          <a:p>
            <a:r>
              <a:rPr lang="en-US" dirty="0"/>
              <a:t>“The Trustee shall pay the </a:t>
            </a:r>
            <a:r>
              <a:rPr lang="en-US" u="sng" dirty="0"/>
              <a:t>entire net income</a:t>
            </a:r>
            <a:r>
              <a:rPr lang="en-US" dirty="0"/>
              <a:t> of the trust to the beneficiary, in quarterly or more frequent installments, for the duration of the trust.”</a:t>
            </a:r>
          </a:p>
          <a:p>
            <a:endParaRPr lang="en-US" dirty="0"/>
          </a:p>
          <a:p>
            <a:r>
              <a:rPr lang="en-US" dirty="0"/>
              <a:t>What does this mean?</a:t>
            </a:r>
          </a:p>
        </p:txBody>
      </p:sp>
    </p:spTree>
    <p:extLst>
      <p:ext uri="{BB962C8B-B14F-4D97-AF65-F5344CB8AC3E}">
        <p14:creationId xmlns:p14="http://schemas.microsoft.com/office/powerpoint/2010/main" val="282003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and income laws</a:t>
            </a:r>
          </a:p>
        </p:txBody>
      </p:sp>
      <p:sp>
        <p:nvSpPr>
          <p:cNvPr id="3" name="Content Placeholder 2"/>
          <p:cNvSpPr>
            <a:spLocks noGrp="1"/>
          </p:cNvSpPr>
          <p:nvPr>
            <p:ph idx="1"/>
          </p:nvPr>
        </p:nvSpPr>
        <p:spPr/>
        <p:txBody>
          <a:bodyPr>
            <a:normAutofit/>
          </a:bodyPr>
          <a:lstStyle/>
          <a:p>
            <a:r>
              <a:rPr lang="en-US" dirty="0"/>
              <a:t>RCW 11.104A – Washington Principal and Income Act of 2002</a:t>
            </a:r>
          </a:p>
          <a:p>
            <a:pPr lvl="1"/>
            <a:r>
              <a:rPr lang="en-US" dirty="0"/>
              <a:t>Contains the rules governing what is “income” vs. what is “principal” in connection with the taxation of fiduciaries and their beneficiaries.</a:t>
            </a:r>
          </a:p>
          <a:p>
            <a:pPr lvl="2"/>
            <a:r>
              <a:rPr lang="en-US" dirty="0"/>
              <a:t>Income – Amounts which are typically allocable to the “income” beneficiary of the trust.</a:t>
            </a:r>
          </a:p>
          <a:p>
            <a:pPr lvl="2"/>
            <a:r>
              <a:rPr lang="en-US" dirty="0"/>
              <a:t>Principal – Amounts which are typically allocable to the holder of the remainder interest in the trust --- e.g., the person who receives the trust assets after the income beneficiary’s interest has terminated.  </a:t>
            </a:r>
          </a:p>
          <a:p>
            <a:pPr lvl="2"/>
            <a:r>
              <a:rPr lang="en-US" dirty="0"/>
              <a:t>Important for trust accounting income purposes</a:t>
            </a:r>
          </a:p>
          <a:p>
            <a:pPr lvl="3"/>
            <a:r>
              <a:rPr lang="en-US" dirty="0"/>
              <a:t>The calculation of “who is entitled to what” based on the receipts and expenditures of the trust.</a:t>
            </a:r>
          </a:p>
        </p:txBody>
      </p:sp>
    </p:spTree>
    <p:extLst>
      <p:ext uri="{BB962C8B-B14F-4D97-AF65-F5344CB8AC3E}">
        <p14:creationId xmlns:p14="http://schemas.microsoft.com/office/powerpoint/2010/main" val="161114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“Income” income</a:t>
            </a:r>
          </a:p>
        </p:txBody>
      </p:sp>
      <p:sp>
        <p:nvSpPr>
          <p:cNvPr id="3" name="Content Placeholder 2"/>
          <p:cNvSpPr>
            <a:spLocks noGrp="1"/>
          </p:cNvSpPr>
          <p:nvPr>
            <p:ph idx="1"/>
          </p:nvPr>
        </p:nvSpPr>
        <p:spPr/>
        <p:txBody>
          <a:bodyPr/>
          <a:lstStyle/>
          <a:p>
            <a:r>
              <a:rPr lang="en-US" dirty="0"/>
              <a:t>Typically includes receipts such as:</a:t>
            </a:r>
          </a:p>
          <a:p>
            <a:pPr lvl="1"/>
            <a:r>
              <a:rPr lang="en-US" dirty="0"/>
              <a:t>Interest income.</a:t>
            </a:r>
          </a:p>
          <a:p>
            <a:pPr lvl="1"/>
            <a:r>
              <a:rPr lang="en-US" dirty="0"/>
              <a:t>Dividend income.</a:t>
            </a:r>
          </a:p>
          <a:p>
            <a:pPr lvl="1"/>
            <a:r>
              <a:rPr lang="en-US" dirty="0"/>
              <a:t>Cash distributions from entities such as LLCs, partnerships,  S corporations, REITs, etc.</a:t>
            </a:r>
          </a:p>
          <a:p>
            <a:pPr lvl="2"/>
            <a:r>
              <a:rPr lang="en-US" dirty="0"/>
              <a:t>Potential mismatch between the taxable income of the entity (e.g., the amounts appearing on the Schedule K-1) versus the “income” of the entity (e.g., the cash flow from the entity.)</a:t>
            </a:r>
          </a:p>
          <a:p>
            <a:pPr lvl="1"/>
            <a:r>
              <a:rPr lang="en-US" dirty="0"/>
              <a:t>Rent income from a rental property.</a:t>
            </a:r>
          </a:p>
        </p:txBody>
      </p:sp>
    </p:spTree>
    <p:extLst>
      <p:ext uri="{BB962C8B-B14F-4D97-AF65-F5344CB8AC3E}">
        <p14:creationId xmlns:p14="http://schemas.microsoft.com/office/powerpoint/2010/main" val="2723862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lstStyle/>
          <a:p>
            <a:r>
              <a:rPr lang="en-US" dirty="0"/>
              <a:t>First year Schedule K-1 from an LLC shows a $10k loss, and $15k in cash is distributed from the LLC to the trust during the year.  </a:t>
            </a:r>
          </a:p>
          <a:p>
            <a:r>
              <a:rPr lang="en-US" dirty="0"/>
              <a:t>What is the “income” for trust accounting purposes?</a:t>
            </a:r>
          </a:p>
          <a:p>
            <a:pPr lvl="1"/>
            <a:r>
              <a:rPr lang="en-US" dirty="0"/>
              <a:t>$15,000, allocated to income.</a:t>
            </a:r>
          </a:p>
          <a:p>
            <a:endParaRPr lang="en-US" dirty="0"/>
          </a:p>
          <a:p>
            <a:r>
              <a:rPr lang="en-US" dirty="0"/>
              <a:t>If this is the only asset owned by the trust (and the trust has no expenses allocable to income), how much in distributions from the trust should the beneficiary receive?</a:t>
            </a:r>
          </a:p>
          <a:p>
            <a:pPr lvl="1"/>
            <a:r>
              <a:rPr lang="en-US" dirty="0"/>
              <a:t>$15,000.</a:t>
            </a:r>
          </a:p>
          <a:p>
            <a:pPr lvl="1"/>
            <a:endParaRPr lang="en-US" dirty="0"/>
          </a:p>
        </p:txBody>
      </p:sp>
    </p:spTree>
    <p:extLst>
      <p:ext uri="{BB962C8B-B14F-4D97-AF65-F5344CB8AC3E}">
        <p14:creationId xmlns:p14="http://schemas.microsoft.com/office/powerpoint/2010/main" val="232160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lstStyle/>
          <a:p>
            <a:r>
              <a:rPr lang="en-US" dirty="0"/>
              <a:t>First year Schedule K-1 from an LLC shows $100k in interest income, and $50k in cash is distributed from the LLC to the trust during the year.  </a:t>
            </a:r>
          </a:p>
          <a:p>
            <a:r>
              <a:rPr lang="en-US" dirty="0"/>
              <a:t>What is the “income” for trust accounting purposes?</a:t>
            </a:r>
          </a:p>
          <a:p>
            <a:pPr lvl="1"/>
            <a:r>
              <a:rPr lang="en-US" dirty="0"/>
              <a:t>$50,000, allocated to income.</a:t>
            </a:r>
          </a:p>
          <a:p>
            <a:endParaRPr lang="en-US" dirty="0"/>
          </a:p>
          <a:p>
            <a:r>
              <a:rPr lang="en-US" dirty="0"/>
              <a:t>If this is the only asset owned by the trust (and the trust has no expenses allocable to income), how much in distributions from the trust should the beneficiary receive?</a:t>
            </a:r>
          </a:p>
          <a:p>
            <a:pPr lvl="1"/>
            <a:r>
              <a:rPr lang="en-US" dirty="0"/>
              <a:t>$50,000.</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112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lstStyle/>
          <a:p>
            <a:r>
              <a:rPr lang="en-US" dirty="0"/>
              <a:t>First year Schedule K-1 from an LLC shows $100k in interest income, and $-0- in cash is distributed from the LLC to the trust during the year.  </a:t>
            </a:r>
          </a:p>
          <a:p>
            <a:r>
              <a:rPr lang="en-US" dirty="0"/>
              <a:t>What is the “income” for trust accounting purposes?</a:t>
            </a:r>
          </a:p>
          <a:p>
            <a:pPr lvl="1"/>
            <a:r>
              <a:rPr lang="en-US" dirty="0"/>
              <a:t>$-0- (no cash was received.)</a:t>
            </a:r>
          </a:p>
          <a:p>
            <a:endParaRPr lang="en-US" dirty="0"/>
          </a:p>
          <a:p>
            <a:r>
              <a:rPr lang="en-US" dirty="0"/>
              <a:t>If this is the only asset owned by the trust (and the trust has no expenses allocable to income), how much in distributions from the trust should the beneficiary receive?</a:t>
            </a:r>
          </a:p>
          <a:p>
            <a:pPr lvl="1"/>
            <a:r>
              <a:rPr lang="en-US" dirty="0"/>
              <a:t>$-0-.</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5695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income</a:t>
            </a:r>
          </a:p>
        </p:txBody>
      </p:sp>
      <p:sp>
        <p:nvSpPr>
          <p:cNvPr id="3" name="Content Placeholder 2"/>
          <p:cNvSpPr>
            <a:spLocks noGrp="1"/>
          </p:cNvSpPr>
          <p:nvPr>
            <p:ph idx="1"/>
          </p:nvPr>
        </p:nvSpPr>
        <p:spPr/>
        <p:txBody>
          <a:bodyPr/>
          <a:lstStyle/>
          <a:p>
            <a:r>
              <a:rPr lang="en-US" dirty="0"/>
              <a:t>Typically includes receipts such as:</a:t>
            </a:r>
          </a:p>
          <a:p>
            <a:pPr lvl="1"/>
            <a:r>
              <a:rPr lang="en-US" dirty="0"/>
              <a:t>Additions to the trust from the grantor/settlor.</a:t>
            </a:r>
          </a:p>
          <a:p>
            <a:pPr lvl="1"/>
            <a:r>
              <a:rPr lang="en-US" dirty="0"/>
              <a:t>Realized profit from the sale or exchange of trust assets.</a:t>
            </a:r>
          </a:p>
          <a:p>
            <a:pPr lvl="1"/>
            <a:r>
              <a:rPr lang="en-US" dirty="0"/>
              <a:t>Proceeds of a life insurance policy.</a:t>
            </a:r>
          </a:p>
        </p:txBody>
      </p:sp>
    </p:spTree>
    <p:extLst>
      <p:ext uri="{BB962C8B-B14F-4D97-AF65-F5344CB8AC3E}">
        <p14:creationId xmlns:p14="http://schemas.microsoft.com/office/powerpoint/2010/main" val="6368457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1307</TotalTime>
  <Words>1715</Words>
  <Application>Microsoft Office PowerPoint</Application>
  <PresentationFormat>On-screen Show (4:3)</PresentationFormat>
  <Paragraphs>227</Paragraphs>
  <Slides>26</Slides>
  <Notes>20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Facet</vt:lpstr>
      <vt:lpstr>When “Income” isn’t Income. Or is it?</vt:lpstr>
      <vt:lpstr>Discussion areas</vt:lpstr>
      <vt:lpstr>Trust language</vt:lpstr>
      <vt:lpstr>Principal and income laws</vt:lpstr>
      <vt:lpstr>“Income” income</vt:lpstr>
      <vt:lpstr>Example 1</vt:lpstr>
      <vt:lpstr>Example 2</vt:lpstr>
      <vt:lpstr>Example 3</vt:lpstr>
      <vt:lpstr>“Principal” income</vt:lpstr>
      <vt:lpstr>Example 4</vt:lpstr>
      <vt:lpstr>Expenses of a trust</vt:lpstr>
      <vt:lpstr>Typical Trust Accounting Income (TAI) Calculation</vt:lpstr>
      <vt:lpstr>Types of trusts</vt:lpstr>
      <vt:lpstr>Taxation of trusts</vt:lpstr>
      <vt:lpstr>Simple trust</vt:lpstr>
      <vt:lpstr>Simple trust example</vt:lpstr>
      <vt:lpstr>Complex trust</vt:lpstr>
      <vt:lpstr>Complex trust example</vt:lpstr>
      <vt:lpstr>Problem areas - investing</vt:lpstr>
      <vt:lpstr>Problem areas - investing</vt:lpstr>
      <vt:lpstr>Problem areas - drafting</vt:lpstr>
      <vt:lpstr>Avoiding “oopsies”</vt:lpstr>
      <vt:lpstr>Avoiding “oopsies”</vt:lpstr>
      <vt:lpstr>2017 Tax Cuts and Jobs Act</vt:lpstr>
      <vt:lpstr>Potential tax increases for simple trusts due to 2017 tax legislation</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“INCOME” ISN’T INCOME, OR IS IT?</dc:title>
  <dc:creator>David Green</dc:creator>
  <cp:lastModifiedBy>Katti Esp</cp:lastModifiedBy>
  <cp:revision>51</cp:revision>
  <cp:lastPrinted>2018-09-18T17:52:13Z</cp:lastPrinted>
  <dcterms:created xsi:type="dcterms:W3CDTF">2011-05-10T20:53:04Z</dcterms:created>
  <dcterms:modified xsi:type="dcterms:W3CDTF">2019-09-24T16:16:14Z</dcterms:modified>
</cp:coreProperties>
</file>